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notesMasterIdLst>
    <p:notesMasterId r:id="rId27"/>
  </p:notesMasterIdLst>
  <p:handoutMasterIdLst>
    <p:handoutMasterId r:id="rId28"/>
  </p:handoutMasterIdLst>
  <p:sldIdLst>
    <p:sldId id="257" r:id="rId3"/>
    <p:sldId id="261" r:id="rId4"/>
    <p:sldId id="282" r:id="rId5"/>
    <p:sldId id="264" r:id="rId6"/>
    <p:sldId id="265" r:id="rId7"/>
    <p:sldId id="266" r:id="rId8"/>
    <p:sldId id="267" r:id="rId9"/>
    <p:sldId id="277" r:id="rId10"/>
    <p:sldId id="276" r:id="rId11"/>
    <p:sldId id="263" r:id="rId12"/>
    <p:sldId id="278" r:id="rId13"/>
    <p:sldId id="279" r:id="rId14"/>
    <p:sldId id="280" r:id="rId15"/>
    <p:sldId id="281" r:id="rId16"/>
    <p:sldId id="262" r:id="rId17"/>
    <p:sldId id="258" r:id="rId18"/>
    <p:sldId id="259" r:id="rId19"/>
    <p:sldId id="260" r:id="rId20"/>
    <p:sldId id="268" r:id="rId21"/>
    <p:sldId id="269" r:id="rId22"/>
    <p:sldId id="270" r:id="rId23"/>
    <p:sldId id="271" r:id="rId24"/>
    <p:sldId id="273" r:id="rId25"/>
    <p:sldId id="274" r:id="rId2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81" d="100"/>
          <a:sy n="81" d="100"/>
        </p:scale>
        <p:origin x="86" y="48"/>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3509CCA0-5E90-4041-903C-56F0A262CEBD}" type="datetimeFigureOut">
              <a:rPr lang="en-US" smtClean="0"/>
              <a:t>6/1/2017</a:t>
            </a:fld>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F2D3C35D-D555-44F7-9E99-2EEDFD7E31DA}" type="slidenum">
              <a:rPr lang="en-US" smtClean="0"/>
              <a:t>‹#›</a:t>
            </a:fld>
            <a:endParaRPr lang="en-US"/>
          </a:p>
        </p:txBody>
      </p:sp>
    </p:spTree>
    <p:extLst>
      <p:ext uri="{BB962C8B-B14F-4D97-AF65-F5344CB8AC3E}">
        <p14:creationId xmlns:p14="http://schemas.microsoft.com/office/powerpoint/2010/main" val="27543699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D56F83E5-8D60-4163-87BD-AE08A56E594C}" type="datetimeFigureOut">
              <a:rPr lang="en-US" smtClean="0"/>
              <a:t>6/1/2017</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0A8F97B9-DAA2-42D6-B86C-6F25952769EA}" type="slidenum">
              <a:rPr lang="en-US" smtClean="0"/>
              <a:t>‹#›</a:t>
            </a:fld>
            <a:endParaRPr lang="en-US"/>
          </a:p>
        </p:txBody>
      </p:sp>
    </p:spTree>
    <p:extLst>
      <p:ext uri="{BB962C8B-B14F-4D97-AF65-F5344CB8AC3E}">
        <p14:creationId xmlns:p14="http://schemas.microsoft.com/office/powerpoint/2010/main" val="23993236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2F59125-1142-4B55-8912-2B50418C19E2}" type="slidenum">
              <a:rPr lang="en-US" smtClean="0"/>
              <a:pPr/>
              <a:t>1</a:t>
            </a:fld>
            <a:endParaRPr lang="en-US"/>
          </a:p>
        </p:txBody>
      </p:sp>
    </p:spTree>
    <p:extLst>
      <p:ext uri="{BB962C8B-B14F-4D97-AF65-F5344CB8AC3E}">
        <p14:creationId xmlns:p14="http://schemas.microsoft.com/office/powerpoint/2010/main" val="13578833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lvl="1"/>
            <a:endParaRPr lang="en-US" dirty="0" smtClean="0">
              <a:latin typeface="Arial"/>
              <a:cs typeface="Arial"/>
            </a:endParaRPr>
          </a:p>
          <a:p>
            <a:r>
              <a:rPr lang="en-US" dirty="0" smtClean="0">
                <a:latin typeface="Arial"/>
                <a:cs typeface="Arial"/>
              </a:rPr>
              <a:t>The </a:t>
            </a:r>
            <a:r>
              <a:rPr lang="en-US" u="sng" dirty="0" smtClean="0">
                <a:latin typeface="Arial"/>
                <a:cs typeface="Arial"/>
              </a:rPr>
              <a:t>Helen E.F. </a:t>
            </a:r>
            <a:r>
              <a:rPr lang="en-US" dirty="0" smtClean="0">
                <a:latin typeface="Arial"/>
                <a:cs typeface="Arial"/>
              </a:rPr>
              <a:t>case 	</a:t>
            </a:r>
          </a:p>
          <a:p>
            <a:pPr lvl="1"/>
            <a:r>
              <a:rPr lang="en-US" dirty="0" smtClean="0">
                <a:latin typeface="Arial"/>
                <a:cs typeface="Arial"/>
              </a:rPr>
              <a:t>Is Alzheimer’s / Dementia a “mental illness” within the meaning of the civil commitment statutes?</a:t>
            </a:r>
          </a:p>
          <a:p>
            <a:pPr lvl="1"/>
            <a:r>
              <a:rPr lang="en-US" dirty="0" smtClean="0">
                <a:latin typeface="Arial"/>
                <a:cs typeface="Arial"/>
              </a:rPr>
              <a:t>Is an individual with Alzheimer’s / Dementia a “proper subject for treatment” under Chapter 51?</a:t>
            </a:r>
          </a:p>
          <a:p>
            <a:endParaRPr lang="en-US" dirty="0" smtClean="0">
              <a:latin typeface="Arial"/>
              <a:cs typeface="Arial"/>
            </a:endParaRPr>
          </a:p>
          <a:p>
            <a:r>
              <a:rPr lang="en-US" dirty="0" smtClean="0"/>
              <a:t>Lower Court Arguments and Holdings</a:t>
            </a:r>
          </a:p>
          <a:p>
            <a:r>
              <a:rPr lang="en-US" dirty="0" smtClean="0">
                <a:latin typeface="Arial"/>
                <a:cs typeface="Arial"/>
              </a:rPr>
              <a:t>Trial Court found that Helen’s dementia and behavioral disturbances were a treatable mental illness and that Helen was a proper subject for treatment. Court ordered inpatient commitment and involuntary psychiatric medication.</a:t>
            </a:r>
          </a:p>
          <a:p>
            <a:r>
              <a:rPr lang="en-US" dirty="0" smtClean="0">
                <a:latin typeface="Arial"/>
                <a:cs typeface="Arial"/>
              </a:rPr>
              <a:t>Helen appealed. The Court of Appeals found that Dementia was not  a mental illness within the meaning of Chapter 51, and that Helen was not a proper subject for treatment. Court observed that Chapter 51 is for individuals who are suitable for  treatment and “rehabilitation” and that individuals with dementia are not </a:t>
            </a:r>
            <a:r>
              <a:rPr lang="en-US" dirty="0" err="1" smtClean="0">
                <a:latin typeface="Arial"/>
                <a:cs typeface="Arial"/>
              </a:rPr>
              <a:t>rehabilitable</a:t>
            </a:r>
            <a:r>
              <a:rPr lang="en-US" dirty="0" smtClean="0">
                <a:latin typeface="Arial"/>
                <a:cs typeface="Arial"/>
              </a:rPr>
              <a:t>. </a:t>
            </a:r>
          </a:p>
          <a:p>
            <a:r>
              <a:rPr lang="en-US" dirty="0" smtClean="0">
                <a:latin typeface="Arial"/>
                <a:cs typeface="Arial"/>
              </a:rPr>
              <a:t>Court of Appeals noted the </a:t>
            </a:r>
            <a:r>
              <a:rPr lang="en-US" u="sng" dirty="0" smtClean="0">
                <a:latin typeface="Arial"/>
                <a:cs typeface="Arial"/>
              </a:rPr>
              <a:t>Handcuffed</a:t>
            </a:r>
            <a:r>
              <a:rPr lang="en-US" dirty="0" smtClean="0">
                <a:latin typeface="Arial"/>
                <a:cs typeface="Arial"/>
              </a:rPr>
              <a:t> report prepared by the Alzheimer’s Association of SE WI. </a:t>
            </a:r>
          </a:p>
          <a:p>
            <a:pPr>
              <a:buNone/>
            </a:pPr>
            <a:endParaRPr lang="en-US" dirty="0" smtClean="0"/>
          </a:p>
          <a:p>
            <a:r>
              <a:rPr lang="en-US" dirty="0" smtClean="0">
                <a:latin typeface="Arial"/>
                <a:cs typeface="Arial"/>
              </a:rPr>
              <a:t>Wisconsin Supreme Court Ruling	</a:t>
            </a:r>
          </a:p>
          <a:p>
            <a:r>
              <a:rPr lang="en-US" dirty="0" smtClean="0">
                <a:latin typeface="Arial"/>
                <a:cs typeface="Arial"/>
              </a:rPr>
              <a:t>Supreme Court found that in this case, Helen E.F. was not a proper subject for treatment, because her Alzheimer’s disease was not subject to rehabilitation, and because Chapter 55 protective placement was the more appropriate process by which an individual with dementia should be treated.</a:t>
            </a:r>
          </a:p>
          <a:p>
            <a:r>
              <a:rPr lang="en-US" dirty="0" smtClean="0">
                <a:latin typeface="Arial"/>
                <a:cs typeface="Arial"/>
              </a:rPr>
              <a:t>Court “left for another day” the question of how to treat individuals with co-occurring mental illness and dementia.</a:t>
            </a:r>
          </a:p>
          <a:p>
            <a:pPr lvl="1"/>
            <a:endParaRPr lang="en-US" dirty="0" smtClean="0">
              <a:latin typeface="Arial"/>
              <a:cs typeface="Arial"/>
            </a:endParaRPr>
          </a:p>
          <a:p>
            <a:endParaRPr lang="en-US" dirty="0" smtClean="0">
              <a:latin typeface="Arial"/>
              <a:cs typeface="Arial"/>
            </a:endParaRPr>
          </a:p>
          <a:p>
            <a:endParaRPr lang="en-US" dirty="0"/>
          </a:p>
        </p:txBody>
      </p:sp>
      <p:sp>
        <p:nvSpPr>
          <p:cNvPr id="4" name="Slide Number Placeholder 3"/>
          <p:cNvSpPr>
            <a:spLocks noGrp="1"/>
          </p:cNvSpPr>
          <p:nvPr>
            <p:ph type="sldNum" sz="quarter" idx="10"/>
          </p:nvPr>
        </p:nvSpPr>
        <p:spPr/>
        <p:txBody>
          <a:bodyPr/>
          <a:lstStyle/>
          <a:p>
            <a:fld id="{FDD88662-B236-4D61-8470-41BB90B939BA}" type="slidenum">
              <a:rPr lang="en-US" smtClean="0"/>
              <a:pPr/>
              <a:t>16</a:t>
            </a:fld>
            <a:endParaRPr lang="en-US"/>
          </a:p>
        </p:txBody>
      </p:sp>
    </p:spTree>
    <p:extLst>
      <p:ext uri="{BB962C8B-B14F-4D97-AF65-F5344CB8AC3E}">
        <p14:creationId xmlns:p14="http://schemas.microsoft.com/office/powerpoint/2010/main" val="5646186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1774">
              <a:defRPr/>
            </a:pPr>
            <a:r>
              <a:rPr lang="en-US" dirty="0" smtClean="0"/>
              <a:t>Review Chapter 51 </a:t>
            </a:r>
            <a:r>
              <a:rPr lang="en-US" dirty="0" err="1" smtClean="0"/>
              <a:t>vs</a:t>
            </a:r>
            <a:r>
              <a:rPr lang="en-US" dirty="0" smtClean="0"/>
              <a:t> Chapter 55 Chart, highlighting</a:t>
            </a:r>
            <a:r>
              <a:rPr lang="en-US" baseline="0" dirty="0" smtClean="0"/>
              <a:t> the differences between the two and why 55 was designated as the more appropriate avenue for people with dementia</a:t>
            </a:r>
            <a:endParaRPr lang="en-US" dirty="0" smtClean="0"/>
          </a:p>
          <a:p>
            <a:endParaRPr lang="en-US" dirty="0"/>
          </a:p>
        </p:txBody>
      </p:sp>
      <p:sp>
        <p:nvSpPr>
          <p:cNvPr id="4" name="Slide Number Placeholder 3"/>
          <p:cNvSpPr>
            <a:spLocks noGrp="1"/>
          </p:cNvSpPr>
          <p:nvPr>
            <p:ph type="sldNum" sz="quarter" idx="10"/>
          </p:nvPr>
        </p:nvSpPr>
        <p:spPr/>
        <p:txBody>
          <a:bodyPr/>
          <a:lstStyle/>
          <a:p>
            <a:fld id="{C2F59125-1142-4B55-8912-2B50418C19E2}" type="slidenum">
              <a:rPr lang="en-US" smtClean="0"/>
              <a:pPr/>
              <a:t>17</a:t>
            </a:fld>
            <a:endParaRPr lang="en-US"/>
          </a:p>
        </p:txBody>
      </p:sp>
    </p:spTree>
    <p:extLst>
      <p:ext uri="{BB962C8B-B14F-4D97-AF65-F5344CB8AC3E}">
        <p14:creationId xmlns:p14="http://schemas.microsoft.com/office/powerpoint/2010/main" val="10397918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p:spPr>
        <p:txBody>
          <a:bodyPr/>
          <a:lstStyle/>
          <a:p>
            <a:r>
              <a:rPr lang="en-US" dirty="0" smtClean="0">
                <a:latin typeface="Arial" pitchFamily="34" charset="0"/>
              </a:rPr>
              <a:t>While the Helen</a:t>
            </a:r>
            <a:r>
              <a:rPr lang="en-US" baseline="0" dirty="0" smtClean="0">
                <a:latin typeface="Arial" pitchFamily="34" charset="0"/>
              </a:rPr>
              <a:t> E.F. case was being decided, the Alzheimer’s Association put together a multidisciplinary Task Force on Challenging Behaviors in response to the unfortunate death of a man with dementia.  That man, Mr. Richard Peterson, was shuffled back and forth through the Chapter 51 treatment process and eventually died of pneumonia while at the hospital.  The task force issued its report, Handcuffed, calling attention to the need for coming up with a better way to develop a system of treatment for people with challenging behaviors.  The Task Force then formed work groups and issued specific recommendations, several of which centered around the Chapter 55 process and the need to develop a true system of care, from prevention and diversion to treatment and aftermath placement. It is hoped that by focusing some resources on the top of the chart, most cases will actually be diverted from the Chapter 55 process. We are estimating that Chapter 55 may come into play for about 150 people in Milwaukee County.</a:t>
            </a:r>
            <a:endParaRPr lang="en-US" dirty="0" smtClean="0">
              <a:latin typeface="Arial" pitchFamily="34" charset="0"/>
            </a:endParaRPr>
          </a:p>
        </p:txBody>
      </p:sp>
      <p:sp>
        <p:nvSpPr>
          <p:cNvPr id="4" name="Slide Number Placeholder 3"/>
          <p:cNvSpPr>
            <a:spLocks noGrp="1"/>
          </p:cNvSpPr>
          <p:nvPr>
            <p:ph type="sldNum" sz="quarter" idx="5"/>
          </p:nvPr>
        </p:nvSpPr>
        <p:spPr/>
        <p:txBody>
          <a:bodyPr/>
          <a:lstStyle/>
          <a:p>
            <a:pPr>
              <a:defRPr/>
            </a:pPr>
            <a:fld id="{D25AEB39-AE80-4405-B009-9E9F57E435BB}" type="slidenum">
              <a:rPr lang="en-US" smtClean="0"/>
              <a:pPr>
                <a:defRPr/>
              </a:pPr>
              <a:t>18</a:t>
            </a:fld>
            <a:endParaRPr lang="en-US"/>
          </a:p>
        </p:txBody>
      </p:sp>
    </p:spTree>
    <p:extLst>
      <p:ext uri="{BB962C8B-B14F-4D97-AF65-F5344CB8AC3E}">
        <p14:creationId xmlns:p14="http://schemas.microsoft.com/office/powerpoint/2010/main" val="41363601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Chapter 55 is not new, what we are trying to do is build capacity for Emergency Protective Placement and Services under §55.13</a:t>
            </a:r>
          </a:p>
          <a:p>
            <a:endParaRPr lang="en-US" dirty="0"/>
          </a:p>
        </p:txBody>
      </p:sp>
      <p:sp>
        <p:nvSpPr>
          <p:cNvPr id="4" name="Slide Number Placeholder 3"/>
          <p:cNvSpPr>
            <a:spLocks noGrp="1"/>
          </p:cNvSpPr>
          <p:nvPr>
            <p:ph type="sldNum" sz="quarter" idx="10"/>
          </p:nvPr>
        </p:nvSpPr>
        <p:spPr/>
        <p:txBody>
          <a:bodyPr/>
          <a:lstStyle/>
          <a:p>
            <a:fld id="{C2F59125-1142-4B55-8912-2B50418C19E2}" type="slidenum">
              <a:rPr lang="en-US" smtClean="0"/>
              <a:pPr/>
              <a:t>19</a:t>
            </a:fld>
            <a:endParaRPr lang="en-US"/>
          </a:p>
        </p:txBody>
      </p:sp>
    </p:spTree>
    <p:extLst>
      <p:ext uri="{BB962C8B-B14F-4D97-AF65-F5344CB8AC3E}">
        <p14:creationId xmlns:p14="http://schemas.microsoft.com/office/powerpoint/2010/main" val="9311925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621182" indent="-621182">
              <a:lnSpc>
                <a:spcPct val="80000"/>
              </a:lnSpc>
              <a:buFont typeface="Wingdings" panose="05000000000000000000" pitchFamily="2" charset="2"/>
              <a:buAutoNum type="arabicPeriod"/>
              <a:defRPr/>
            </a:pPr>
            <a:r>
              <a:rPr lang="en-US" dirty="0" smtClean="0"/>
              <a:t>A decision is made to utilize Chapter 55 emergency protective placement</a:t>
            </a:r>
            <a:r>
              <a:rPr lang="en-US" baseline="0" dirty="0" smtClean="0"/>
              <a:t> when </a:t>
            </a:r>
            <a:r>
              <a:rPr lang="en-US" altLang="en-US" dirty="0">
                <a:latin typeface="Arial"/>
                <a:cs typeface="Arial"/>
              </a:rPr>
              <a:t>The subject of the petition is </a:t>
            </a:r>
            <a:r>
              <a:rPr lang="en-US" altLang="en-US" b="1" i="1" u="sng" dirty="0">
                <a:latin typeface="Arial"/>
                <a:cs typeface="Arial"/>
              </a:rPr>
              <a:t>alleged</a:t>
            </a:r>
            <a:r>
              <a:rPr lang="en-US" altLang="en-US" dirty="0">
                <a:latin typeface="Arial"/>
                <a:cs typeface="Arial"/>
              </a:rPr>
              <a:t> to have a </a:t>
            </a:r>
            <a:r>
              <a:rPr lang="en-US" altLang="en-US" i="1" u="sng" dirty="0">
                <a:latin typeface="Arial"/>
                <a:cs typeface="Arial"/>
              </a:rPr>
              <a:t>permanent impairment</a:t>
            </a:r>
            <a:r>
              <a:rPr lang="en-US" altLang="en-US" dirty="0">
                <a:latin typeface="Arial"/>
                <a:cs typeface="Arial"/>
              </a:rPr>
              <a:t> (or combination of impairments in the areas of developmental disability, degenerative brain disorder, serious and persistent mental illness or other like incapacity.   The person is </a:t>
            </a:r>
            <a:r>
              <a:rPr lang="en-US" altLang="en-US" b="1" i="1" dirty="0">
                <a:latin typeface="Arial"/>
                <a:cs typeface="Arial"/>
              </a:rPr>
              <a:t>alleged</a:t>
            </a:r>
            <a:r>
              <a:rPr lang="en-US" altLang="en-US" dirty="0">
                <a:latin typeface="Arial"/>
                <a:cs typeface="Arial"/>
              </a:rPr>
              <a:t> to be </a:t>
            </a:r>
            <a:r>
              <a:rPr lang="en-US" altLang="en-US" i="1" u="sng" dirty="0">
                <a:latin typeface="Arial"/>
                <a:cs typeface="Arial"/>
              </a:rPr>
              <a:t>incompetent</a:t>
            </a:r>
            <a:r>
              <a:rPr lang="en-US" altLang="en-US" dirty="0">
                <a:latin typeface="Arial"/>
                <a:cs typeface="Arial"/>
              </a:rPr>
              <a:t> and the subject of a guardianship or a guardianship will be jointly filed.  </a:t>
            </a:r>
          </a:p>
          <a:p>
            <a:pPr marL="621182" indent="-621182">
              <a:lnSpc>
                <a:spcPct val="80000"/>
              </a:lnSpc>
              <a:buFont typeface="Wingdings" panose="05000000000000000000" pitchFamily="2" charset="2"/>
              <a:buAutoNum type="arabicPeriod"/>
              <a:defRPr/>
            </a:pPr>
            <a:endParaRPr lang="en-US" altLang="en-US" dirty="0">
              <a:latin typeface="Arial"/>
              <a:cs typeface="Arial"/>
            </a:endParaRPr>
          </a:p>
          <a:p>
            <a:pPr marL="621182" indent="-621182">
              <a:lnSpc>
                <a:spcPct val="80000"/>
              </a:lnSpc>
              <a:buFont typeface="Wingdings" panose="05000000000000000000" pitchFamily="2" charset="2"/>
              <a:buAutoNum type="arabicPeriod"/>
              <a:defRPr/>
            </a:pPr>
            <a:r>
              <a:rPr lang="en-US" altLang="en-US" dirty="0">
                <a:latin typeface="Arial"/>
                <a:cs typeface="Arial"/>
              </a:rPr>
              <a:t>As a result of the impairment a person is so </a:t>
            </a:r>
            <a:r>
              <a:rPr lang="en-US" altLang="en-US" i="1" u="sng" dirty="0">
                <a:latin typeface="Arial"/>
                <a:cs typeface="Arial"/>
              </a:rPr>
              <a:t>totally incapable of providing care for his or her own care</a:t>
            </a:r>
            <a:r>
              <a:rPr lang="en-US" altLang="en-US" dirty="0">
                <a:latin typeface="Arial"/>
                <a:cs typeface="Arial"/>
              </a:rPr>
              <a:t> and </a:t>
            </a:r>
            <a:r>
              <a:rPr lang="en-US" altLang="en-US" i="1" u="sng" dirty="0">
                <a:latin typeface="Arial"/>
                <a:cs typeface="Arial"/>
              </a:rPr>
              <a:t>custody as to create substantial risk of serious harm</a:t>
            </a:r>
            <a:r>
              <a:rPr lang="en-US" altLang="en-US" dirty="0">
                <a:latin typeface="Arial"/>
                <a:cs typeface="Arial"/>
              </a:rPr>
              <a:t> to his or herself without placement.</a:t>
            </a:r>
          </a:p>
          <a:p>
            <a:pPr marL="621182" indent="-621182">
              <a:lnSpc>
                <a:spcPct val="80000"/>
              </a:lnSpc>
              <a:buFont typeface="Wingdings" panose="05000000000000000000" pitchFamily="2" charset="2"/>
              <a:buAutoNum type="arabicPeriod"/>
              <a:defRPr/>
            </a:pPr>
            <a:endParaRPr lang="en-US" altLang="en-US" dirty="0">
              <a:latin typeface="Arial"/>
              <a:cs typeface="Arial"/>
            </a:endParaRPr>
          </a:p>
          <a:p>
            <a:pPr marL="621182" indent="-621182">
              <a:lnSpc>
                <a:spcPct val="80000"/>
              </a:lnSpc>
              <a:buFont typeface="Wingdings" panose="05000000000000000000" pitchFamily="2" charset="2"/>
              <a:buAutoNum type="arabicPeriod"/>
              <a:defRPr/>
            </a:pPr>
            <a:r>
              <a:rPr lang="en-US" altLang="en-US" dirty="0">
                <a:latin typeface="Arial"/>
                <a:cs typeface="Arial"/>
              </a:rPr>
              <a:t>The person has a </a:t>
            </a:r>
            <a:r>
              <a:rPr lang="en-US" altLang="en-US" i="1" u="sng" dirty="0">
                <a:latin typeface="Arial"/>
                <a:cs typeface="Arial"/>
              </a:rPr>
              <a:t>primary need</a:t>
            </a:r>
            <a:r>
              <a:rPr lang="en-US" altLang="en-US" dirty="0">
                <a:latin typeface="Arial"/>
                <a:cs typeface="Arial"/>
              </a:rPr>
              <a:t> for residential care and custody.  </a:t>
            </a:r>
          </a:p>
          <a:p>
            <a:endParaRPr lang="en-US" dirty="0"/>
          </a:p>
        </p:txBody>
      </p:sp>
      <p:sp>
        <p:nvSpPr>
          <p:cNvPr id="4" name="Slide Number Placeholder 3"/>
          <p:cNvSpPr>
            <a:spLocks noGrp="1"/>
          </p:cNvSpPr>
          <p:nvPr>
            <p:ph type="sldNum" sz="quarter" idx="10"/>
          </p:nvPr>
        </p:nvSpPr>
        <p:spPr/>
        <p:txBody>
          <a:bodyPr/>
          <a:lstStyle/>
          <a:p>
            <a:fld id="{C2F59125-1142-4B55-8912-2B50418C19E2}" type="slidenum">
              <a:rPr lang="en-US" smtClean="0"/>
              <a:pPr/>
              <a:t>20</a:t>
            </a:fld>
            <a:endParaRPr lang="en-US"/>
          </a:p>
        </p:txBody>
      </p:sp>
    </p:spTree>
    <p:extLst>
      <p:ext uri="{BB962C8B-B14F-4D97-AF65-F5344CB8AC3E}">
        <p14:creationId xmlns:p14="http://schemas.microsoft.com/office/powerpoint/2010/main" val="37319777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number of factors are considered by Milwaukee County someone is taken into protective custody.  Taking someone into protective custody is taken very seriously and is seen as a last resort.  For example, there is a difference between a competent person using “bad judgment”  and an incompetent or non decisional person putting himself/herself at substantial risk of causing serious harm.  Sometimes supportive services can be put into place where the person resides, but Chapter 55 is used when the person has a primary need for residential care and custody.  </a:t>
            </a:r>
            <a:endParaRPr lang="en-US" dirty="0"/>
          </a:p>
        </p:txBody>
      </p:sp>
      <p:sp>
        <p:nvSpPr>
          <p:cNvPr id="4" name="Slide Number Placeholder 3"/>
          <p:cNvSpPr>
            <a:spLocks noGrp="1"/>
          </p:cNvSpPr>
          <p:nvPr>
            <p:ph type="sldNum" sz="quarter" idx="10"/>
          </p:nvPr>
        </p:nvSpPr>
        <p:spPr/>
        <p:txBody>
          <a:bodyPr/>
          <a:lstStyle/>
          <a:p>
            <a:fld id="{C2F59125-1142-4B55-8912-2B50418C19E2}" type="slidenum">
              <a:rPr lang="en-US" smtClean="0"/>
              <a:pPr/>
              <a:t>21</a:t>
            </a:fld>
            <a:endParaRPr lang="en-US"/>
          </a:p>
        </p:txBody>
      </p:sp>
    </p:spTree>
    <p:extLst>
      <p:ext uri="{BB962C8B-B14F-4D97-AF65-F5344CB8AC3E}">
        <p14:creationId xmlns:p14="http://schemas.microsoft.com/office/powerpoint/2010/main" val="23309478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2F59125-1142-4B55-8912-2B50418C19E2}" type="slidenum">
              <a:rPr lang="en-US" smtClean="0"/>
              <a:pPr/>
              <a:t>22</a:t>
            </a:fld>
            <a:endParaRPr lang="en-US"/>
          </a:p>
        </p:txBody>
      </p:sp>
    </p:spTree>
    <p:extLst>
      <p:ext uri="{BB962C8B-B14F-4D97-AF65-F5344CB8AC3E}">
        <p14:creationId xmlns:p14="http://schemas.microsoft.com/office/powerpoint/2010/main" val="27376581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ADULT AT RISK </a:t>
            </a:r>
          </a:p>
          <a:p>
            <a:r>
              <a:rPr lang="en-US" baseline="0" dirty="0" smtClean="0"/>
              <a:t>Any adult Under  60 with a disability to Disability Services Division (DSD)</a:t>
            </a:r>
          </a:p>
          <a:p>
            <a:r>
              <a:rPr lang="en-US" baseline="0" dirty="0" smtClean="0"/>
              <a:t>ELDER ADULT AT RISK</a:t>
            </a:r>
          </a:p>
          <a:p>
            <a:r>
              <a:rPr lang="en-US" baseline="0" dirty="0" smtClean="0"/>
              <a:t>Age 60+ vulnerability of age to Milwaukee County Department on Aging (MCDA)</a:t>
            </a:r>
          </a:p>
          <a:p>
            <a:pPr eaLnBrk="1" hangingPunct="1">
              <a:buFontTx/>
              <a:buNone/>
            </a:pPr>
            <a:r>
              <a:rPr lang="en-US" altLang="en-US" sz="2900" b="1" u="sng" dirty="0">
                <a:solidFill>
                  <a:srgbClr val="301076"/>
                </a:solidFill>
              </a:rPr>
              <a:t>ELDER ABUSE</a:t>
            </a:r>
            <a:r>
              <a:rPr lang="en-US" altLang="en-US" sz="3900" b="1" dirty="0">
                <a:solidFill>
                  <a:srgbClr val="301076"/>
                </a:solidFill>
              </a:rPr>
              <a:t> </a:t>
            </a:r>
          </a:p>
          <a:p>
            <a:pPr eaLnBrk="1" hangingPunct="1">
              <a:buFontTx/>
              <a:buNone/>
            </a:pPr>
            <a:r>
              <a:rPr lang="en-US" altLang="en-US" sz="2400" b="1" dirty="0"/>
              <a:t>(WI state Statutes § 46.90)</a:t>
            </a:r>
          </a:p>
          <a:p>
            <a:pPr eaLnBrk="1" hangingPunct="1">
              <a:buFontTx/>
              <a:buNone/>
            </a:pPr>
            <a:endParaRPr lang="en-US" altLang="en-US" sz="2000" dirty="0"/>
          </a:p>
          <a:p>
            <a:pPr lvl="1" eaLnBrk="1" hangingPunct="1">
              <a:buFontTx/>
              <a:buAutoNum type="arabicPeriod"/>
            </a:pPr>
            <a:r>
              <a:rPr lang="en-US" altLang="en-US" sz="2400" b="1" dirty="0"/>
              <a:t>Abuse</a:t>
            </a:r>
          </a:p>
          <a:p>
            <a:pPr lvl="1" eaLnBrk="1" hangingPunct="1">
              <a:buFontTx/>
              <a:buAutoNum type="arabicPeriod"/>
            </a:pPr>
            <a:r>
              <a:rPr lang="en-US" altLang="en-US" sz="2400" b="1" dirty="0"/>
              <a:t>Financial exploitation</a:t>
            </a:r>
          </a:p>
          <a:p>
            <a:pPr lvl="1" eaLnBrk="1" hangingPunct="1">
              <a:buFontTx/>
              <a:buAutoNum type="arabicPeriod"/>
            </a:pPr>
            <a:r>
              <a:rPr lang="en-US" altLang="en-US" sz="2400" b="1" dirty="0"/>
              <a:t>Neglect </a:t>
            </a:r>
          </a:p>
          <a:p>
            <a:pPr lvl="1" eaLnBrk="1" hangingPunct="1">
              <a:buFontTx/>
              <a:buAutoNum type="arabicPeriod"/>
            </a:pPr>
            <a:r>
              <a:rPr lang="en-US" altLang="en-US" sz="2400" b="1" dirty="0"/>
              <a:t>Self-neglect</a:t>
            </a:r>
          </a:p>
          <a:p>
            <a:endParaRPr lang="en-US" baseline="0" dirty="0"/>
          </a:p>
          <a:p>
            <a:endParaRPr lang="en-US" baseline="0" dirty="0"/>
          </a:p>
          <a:p>
            <a:endParaRPr lang="en-US" baseline="0" dirty="0"/>
          </a:p>
          <a:p>
            <a:endParaRPr lang="en-US" baseline="0" dirty="0"/>
          </a:p>
        </p:txBody>
      </p:sp>
      <p:sp>
        <p:nvSpPr>
          <p:cNvPr id="4" name="Slide Number Placeholder 3"/>
          <p:cNvSpPr>
            <a:spLocks noGrp="1"/>
          </p:cNvSpPr>
          <p:nvPr>
            <p:ph type="sldNum" sz="quarter" idx="10"/>
          </p:nvPr>
        </p:nvSpPr>
        <p:spPr/>
        <p:txBody>
          <a:bodyPr/>
          <a:lstStyle/>
          <a:p>
            <a:fld id="{C2F59125-1142-4B55-8912-2B50418C19E2}" type="slidenum">
              <a:rPr lang="en-US" smtClean="0"/>
              <a:pPr/>
              <a:t>2</a:t>
            </a:fld>
            <a:endParaRPr lang="en-US"/>
          </a:p>
        </p:txBody>
      </p:sp>
    </p:spTree>
    <p:extLst>
      <p:ext uri="{BB962C8B-B14F-4D97-AF65-F5344CB8AC3E}">
        <p14:creationId xmlns:p14="http://schemas.microsoft.com/office/powerpoint/2010/main" val="36120738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entury Gothic" panose="020B0502020202020204" pitchFamily="34" charset="0"/>
              </a:defRPr>
            </a:lvl1pPr>
            <a:lvl2pPr marL="757066" indent="-291179">
              <a:defRPr>
                <a:solidFill>
                  <a:schemeClr val="tx1"/>
                </a:solidFill>
                <a:latin typeface="Century Gothic" panose="020B0502020202020204" pitchFamily="34" charset="0"/>
              </a:defRPr>
            </a:lvl2pPr>
            <a:lvl3pPr marL="1164717" indent="-232943">
              <a:defRPr>
                <a:solidFill>
                  <a:schemeClr val="tx1"/>
                </a:solidFill>
                <a:latin typeface="Century Gothic" panose="020B0502020202020204" pitchFamily="34" charset="0"/>
              </a:defRPr>
            </a:lvl3pPr>
            <a:lvl4pPr marL="1630604" indent="-232943">
              <a:defRPr>
                <a:solidFill>
                  <a:schemeClr val="tx1"/>
                </a:solidFill>
                <a:latin typeface="Century Gothic" panose="020B0502020202020204" pitchFamily="34" charset="0"/>
              </a:defRPr>
            </a:lvl4pPr>
            <a:lvl5pPr marL="2096491" indent="-232943">
              <a:defRPr>
                <a:solidFill>
                  <a:schemeClr val="tx1"/>
                </a:solidFill>
                <a:latin typeface="Century Gothic" panose="020B0502020202020204" pitchFamily="34" charset="0"/>
              </a:defRPr>
            </a:lvl5pPr>
            <a:lvl6pPr marL="2562377" indent="-232943" eaLnBrk="0" fontAlgn="base" hangingPunct="0">
              <a:spcBef>
                <a:spcPct val="0"/>
              </a:spcBef>
              <a:spcAft>
                <a:spcPct val="0"/>
              </a:spcAft>
              <a:defRPr>
                <a:solidFill>
                  <a:schemeClr val="tx1"/>
                </a:solidFill>
                <a:latin typeface="Century Gothic" panose="020B0502020202020204" pitchFamily="34" charset="0"/>
              </a:defRPr>
            </a:lvl6pPr>
            <a:lvl7pPr marL="3028264" indent="-232943" eaLnBrk="0" fontAlgn="base" hangingPunct="0">
              <a:spcBef>
                <a:spcPct val="0"/>
              </a:spcBef>
              <a:spcAft>
                <a:spcPct val="0"/>
              </a:spcAft>
              <a:defRPr>
                <a:solidFill>
                  <a:schemeClr val="tx1"/>
                </a:solidFill>
                <a:latin typeface="Century Gothic" panose="020B0502020202020204" pitchFamily="34" charset="0"/>
              </a:defRPr>
            </a:lvl7pPr>
            <a:lvl8pPr marL="3494151" indent="-232943" eaLnBrk="0" fontAlgn="base" hangingPunct="0">
              <a:spcBef>
                <a:spcPct val="0"/>
              </a:spcBef>
              <a:spcAft>
                <a:spcPct val="0"/>
              </a:spcAft>
              <a:defRPr>
                <a:solidFill>
                  <a:schemeClr val="tx1"/>
                </a:solidFill>
                <a:latin typeface="Century Gothic" panose="020B0502020202020204" pitchFamily="34" charset="0"/>
              </a:defRPr>
            </a:lvl8pPr>
            <a:lvl9pPr marL="3960038" indent="-232943" eaLnBrk="0" fontAlgn="base" hangingPunct="0">
              <a:spcBef>
                <a:spcPct val="0"/>
              </a:spcBef>
              <a:spcAft>
                <a:spcPct val="0"/>
              </a:spcAft>
              <a:defRPr>
                <a:solidFill>
                  <a:schemeClr val="tx1"/>
                </a:solidFill>
                <a:latin typeface="Century Gothic" panose="020B0502020202020204" pitchFamily="34" charset="0"/>
              </a:defRPr>
            </a:lvl9pPr>
          </a:lstStyle>
          <a:p>
            <a:pPr fontAlgn="base">
              <a:spcBef>
                <a:spcPct val="0"/>
              </a:spcBef>
              <a:spcAft>
                <a:spcPct val="0"/>
              </a:spcAft>
            </a:pPr>
            <a:fld id="{CEA88A2A-DCAD-4FED-9BD8-C68216C9CE81}" type="slidenum">
              <a:rPr lang="en-US" altLang="en-US" b="1" smtClean="0">
                <a:solidFill>
                  <a:prstClr val="black"/>
                </a:solidFill>
                <a:latin typeface="Arial" panose="020B0604020202020204" pitchFamily="34" charset="0"/>
              </a:rPr>
              <a:pPr fontAlgn="base">
                <a:spcBef>
                  <a:spcPct val="0"/>
                </a:spcBef>
                <a:spcAft>
                  <a:spcPct val="0"/>
                </a:spcAft>
              </a:pPr>
              <a:t>3</a:t>
            </a:fld>
            <a:endParaRPr lang="en-US" altLang="en-US" b="1" dirty="0" smtClean="0">
              <a:solidFill>
                <a:prstClr val="black"/>
              </a:solidFill>
              <a:latin typeface="Arial" panose="020B0604020202020204" pitchFamily="34" charset="0"/>
            </a:endParaRPr>
          </a:p>
        </p:txBody>
      </p:sp>
      <p:sp>
        <p:nvSpPr>
          <p:cNvPr id="4813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z="1000" dirty="0"/>
              <a:t>Wisconsin Statute 46.90 states that "Elder adult at risk" means any  person age 60 or older who has experienced, is currently experiencing, or is at risk of experiencing abuse:</a:t>
            </a:r>
          </a:p>
          <a:p>
            <a:pPr eaLnBrk="1" hangingPunct="1">
              <a:spcBef>
                <a:spcPct val="0"/>
              </a:spcBef>
            </a:pPr>
            <a:r>
              <a:rPr lang="en-US" altLang="en-US" sz="1000" dirty="0"/>
              <a:t> </a:t>
            </a:r>
          </a:p>
          <a:p>
            <a:pPr eaLnBrk="1" hangingPunct="1">
              <a:spcBef>
                <a:spcPct val="0"/>
              </a:spcBef>
            </a:pPr>
            <a:r>
              <a:rPr lang="en-US" altLang="en-US" sz="1000" dirty="0"/>
              <a:t>Physical Abuse: means the intentional or reckless </a:t>
            </a:r>
            <a:r>
              <a:rPr lang="en-US" altLang="en-US" sz="1000" dirty="0" err="1"/>
              <a:t>inflicition</a:t>
            </a:r>
            <a:r>
              <a:rPr lang="en-US" altLang="en-US" sz="1000" dirty="0"/>
              <a:t> of bodily-harm.  </a:t>
            </a:r>
          </a:p>
          <a:p>
            <a:pPr eaLnBrk="1" hangingPunct="1">
              <a:spcBef>
                <a:spcPct val="0"/>
              </a:spcBef>
            </a:pPr>
            <a:r>
              <a:rPr lang="en-US" altLang="en-US" sz="1000" dirty="0"/>
              <a:t>Emotional Abuse: means language or behavior that serves no legitimate purpose and is intended to be intimidating, humiliating, threatening, frightening, or otherwise </a:t>
            </a:r>
            <a:r>
              <a:rPr lang="en-US" altLang="en-US" sz="1000" dirty="0" err="1"/>
              <a:t>harrassing</a:t>
            </a:r>
            <a:r>
              <a:rPr lang="en-US" altLang="en-US" sz="1000" dirty="0"/>
              <a:t>, and that does or </a:t>
            </a:r>
            <a:r>
              <a:rPr lang="en-US" altLang="en-US" sz="1000" dirty="0" err="1"/>
              <a:t>resonably</a:t>
            </a:r>
            <a:r>
              <a:rPr lang="en-US" altLang="en-US" sz="1000" dirty="0"/>
              <a:t> could intimidate, humiliate, threaten, frighten, or otherwise </a:t>
            </a:r>
            <a:r>
              <a:rPr lang="en-US" altLang="en-US" sz="1000" dirty="0" err="1"/>
              <a:t>harrass</a:t>
            </a:r>
            <a:r>
              <a:rPr lang="en-US" altLang="en-US" sz="1000" dirty="0"/>
              <a:t> the individual to whom the conduct or language is directed. </a:t>
            </a:r>
          </a:p>
          <a:p>
            <a:pPr eaLnBrk="1" hangingPunct="1">
              <a:spcBef>
                <a:spcPct val="0"/>
              </a:spcBef>
            </a:pPr>
            <a:r>
              <a:rPr lang="en-US" altLang="en-US" sz="1000" dirty="0"/>
              <a:t>Sexual Abuse: means when a person has been forced, tricked, threatened or otherwise coerced into sexual contact against one's will. </a:t>
            </a:r>
          </a:p>
          <a:p>
            <a:pPr eaLnBrk="1" hangingPunct="1">
              <a:spcBef>
                <a:spcPct val="0"/>
              </a:spcBef>
            </a:pPr>
            <a:r>
              <a:rPr lang="en-US" altLang="en-US" sz="1000" dirty="0"/>
              <a:t>Treatment without Consent: means the administration of medication to an individual who has not provided informed consent, or the performance of psychosurgery, electroconvulsive therapy, or experimental research of an individual who has not provided informed consent, with the knowledge that no lawful authority exists for the administration or performance. </a:t>
            </a:r>
          </a:p>
          <a:p>
            <a:pPr eaLnBrk="1" hangingPunct="1">
              <a:spcBef>
                <a:spcPct val="0"/>
              </a:spcBef>
            </a:pPr>
            <a:r>
              <a:rPr lang="en-US" altLang="en-US" sz="1000" dirty="0"/>
              <a:t>Unreasonable Confinement or Restraint: includes the intentional and unreasonable confinement of an individual in a locked room, involuntary separation of an individual from his or her living area, use on an individual of physical restraining devices, or the provision </a:t>
            </a:r>
            <a:r>
              <a:rPr lang="en-US" altLang="en-US" sz="1000" dirty="0" err="1"/>
              <a:t>os</a:t>
            </a:r>
            <a:r>
              <a:rPr lang="en-US" altLang="en-US" sz="1000" dirty="0"/>
              <a:t> unnecessary of excessive medication to an individual, but does not include the use or these methods or devices in entities regulated by the department if the methods or devices are employed in a conformance with state and federal standards governing confinement and restraint. </a:t>
            </a:r>
          </a:p>
          <a:p>
            <a:pPr eaLnBrk="1" hangingPunct="1">
              <a:spcBef>
                <a:spcPct val="0"/>
              </a:spcBef>
            </a:pPr>
            <a:r>
              <a:rPr lang="en-US" altLang="en-US" sz="1000" dirty="0"/>
              <a:t>Financial Exploitation: the misuse of an elder's money or property. It includes deception, diverting income, mismanagement of funds and taking money or </a:t>
            </a:r>
            <a:r>
              <a:rPr lang="en-US" altLang="en-US" sz="1000" dirty="0" err="1"/>
              <a:t>posessions</a:t>
            </a:r>
            <a:r>
              <a:rPr lang="en-US" altLang="en-US" sz="1000" dirty="0"/>
              <a:t> against a person's will. </a:t>
            </a:r>
          </a:p>
          <a:p>
            <a:pPr eaLnBrk="1" hangingPunct="1">
              <a:spcBef>
                <a:spcPct val="0"/>
              </a:spcBef>
            </a:pPr>
            <a:r>
              <a:rPr lang="en-US" altLang="en-US" sz="1000" dirty="0"/>
              <a:t>Neglect: "occurs when a caregiver's failure to provide adequate food, shelter, clothing, medical or dental care results in significant danger to the physical or mental health of an older person in his/her care". </a:t>
            </a:r>
          </a:p>
          <a:p>
            <a:pPr eaLnBrk="1" hangingPunct="1">
              <a:spcBef>
                <a:spcPct val="0"/>
              </a:spcBef>
            </a:pPr>
            <a:r>
              <a:rPr lang="en-US" altLang="en-US" sz="1000" dirty="0"/>
              <a:t>Self-Neglect: "a significant danger to an elder person's physical or mental health because the elder person is unable or fails to provide him/herself with adequate food, shelter, clothing, medical or dental care".</a:t>
            </a:r>
          </a:p>
          <a:p>
            <a:pPr eaLnBrk="1" hangingPunct="1">
              <a:spcBef>
                <a:spcPct val="0"/>
              </a:spcBef>
            </a:pPr>
            <a:endParaRPr lang="en-US" altLang="en-US" sz="1000" dirty="0"/>
          </a:p>
          <a:p>
            <a:pPr eaLnBrk="1" hangingPunct="1">
              <a:spcBef>
                <a:spcPct val="0"/>
              </a:spcBef>
            </a:pPr>
            <a:r>
              <a:rPr lang="en-US" altLang="en-US" sz="1000" dirty="0"/>
              <a:t> </a:t>
            </a:r>
          </a:p>
        </p:txBody>
      </p:sp>
    </p:spTree>
    <p:extLst>
      <p:ext uri="{BB962C8B-B14F-4D97-AF65-F5344CB8AC3E}">
        <p14:creationId xmlns:p14="http://schemas.microsoft.com/office/powerpoint/2010/main" val="22944970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pPr defTabSz="931774">
              <a:defRPr/>
            </a:pPr>
            <a:r>
              <a:rPr lang="en-US" dirty="0" smtClean="0"/>
              <a:t>There are four safety areas</a:t>
            </a:r>
            <a:r>
              <a:rPr lang="en-US" baseline="0" dirty="0" smtClean="0"/>
              <a:t> that are assessed by Elder Abuse/Adult Protective Services when someone is considered for Chapter 55 services and other services provided by Milwaukee County: physical, environmental, level of risk and support system.  These factors must be </a:t>
            </a:r>
            <a:r>
              <a:rPr lang="en-US" altLang="en-US" dirty="0">
                <a:latin typeface="Arial"/>
                <a:cs typeface="Arial"/>
              </a:rPr>
              <a:t>observable and quantifiable.  Adult Protective Services intervenes when a person is non-decisional and unsafe.</a:t>
            </a:r>
          </a:p>
          <a:p>
            <a:endParaRPr lang="en-US" dirty="0"/>
          </a:p>
        </p:txBody>
      </p:sp>
      <p:sp>
        <p:nvSpPr>
          <p:cNvPr id="4" name="Slide Number Placeholder 3"/>
          <p:cNvSpPr>
            <a:spLocks noGrp="1"/>
          </p:cNvSpPr>
          <p:nvPr>
            <p:ph type="sldNum" sz="quarter" idx="10"/>
          </p:nvPr>
        </p:nvSpPr>
        <p:spPr/>
        <p:txBody>
          <a:bodyPr/>
          <a:lstStyle/>
          <a:p>
            <a:fld id="{C2F59125-1142-4B55-8912-2B50418C19E2}" type="slidenum">
              <a:rPr lang="en-US" smtClean="0"/>
              <a:pPr/>
              <a:t>4</a:t>
            </a:fld>
            <a:endParaRPr lang="en-US"/>
          </a:p>
        </p:txBody>
      </p:sp>
    </p:spTree>
    <p:extLst>
      <p:ext uri="{BB962C8B-B14F-4D97-AF65-F5344CB8AC3E}">
        <p14:creationId xmlns:p14="http://schemas.microsoft.com/office/powerpoint/2010/main" val="13075341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defRPr/>
            </a:pPr>
            <a:r>
              <a:rPr lang="en-US" dirty="0" smtClean="0">
                <a:latin typeface="Arial"/>
                <a:cs typeface="Arial"/>
              </a:rPr>
              <a:t>The types of things the worker will look for:</a:t>
            </a:r>
          </a:p>
          <a:p>
            <a:pPr>
              <a:defRPr/>
            </a:pPr>
            <a:r>
              <a:rPr lang="en-US" dirty="0" smtClean="0">
                <a:latin typeface="Arial"/>
                <a:cs typeface="Arial"/>
              </a:rPr>
              <a:t>Medical conditions?  Refusing care?</a:t>
            </a:r>
          </a:p>
          <a:p>
            <a:pPr>
              <a:defRPr/>
            </a:pPr>
            <a:r>
              <a:rPr lang="en-US" dirty="0" smtClean="0">
                <a:latin typeface="Arial"/>
                <a:cs typeface="Arial"/>
              </a:rPr>
              <a:t>Medication-compliant?</a:t>
            </a:r>
          </a:p>
          <a:p>
            <a:pPr>
              <a:defRPr/>
            </a:pPr>
            <a:r>
              <a:rPr lang="en-US" dirty="0" smtClean="0">
                <a:latin typeface="Arial"/>
                <a:cs typeface="Arial"/>
              </a:rPr>
              <a:t>What is hygiene like?</a:t>
            </a:r>
          </a:p>
          <a:p>
            <a:pPr>
              <a:defRPr/>
            </a:pPr>
            <a:r>
              <a:rPr lang="en-US" dirty="0" smtClean="0">
                <a:latin typeface="Arial"/>
                <a:cs typeface="Arial"/>
              </a:rPr>
              <a:t>Malnourished? Dehydrated?</a:t>
            </a:r>
          </a:p>
          <a:p>
            <a:pPr>
              <a:defRPr/>
            </a:pPr>
            <a:r>
              <a:rPr lang="en-US" dirty="0" smtClean="0">
                <a:latin typeface="Arial"/>
                <a:cs typeface="Arial"/>
              </a:rPr>
              <a:t>Open wounds?</a:t>
            </a:r>
          </a:p>
          <a:p>
            <a:pPr>
              <a:defRPr/>
            </a:pPr>
            <a:r>
              <a:rPr lang="en-US" dirty="0" smtClean="0">
                <a:latin typeface="Arial"/>
                <a:cs typeface="Arial"/>
              </a:rPr>
              <a:t>Does the client wander?</a:t>
            </a:r>
          </a:p>
          <a:p>
            <a:pPr>
              <a:defRPr/>
            </a:pPr>
            <a:r>
              <a:rPr lang="en-US" dirty="0" smtClean="0">
                <a:latin typeface="Arial"/>
                <a:cs typeface="Arial"/>
              </a:rPr>
              <a:t>Does the client have an untreated illness causing immediate risk?</a:t>
            </a:r>
          </a:p>
          <a:p>
            <a:endParaRPr lang="en-US" dirty="0"/>
          </a:p>
        </p:txBody>
      </p:sp>
      <p:sp>
        <p:nvSpPr>
          <p:cNvPr id="4" name="Slide Number Placeholder 3"/>
          <p:cNvSpPr>
            <a:spLocks noGrp="1"/>
          </p:cNvSpPr>
          <p:nvPr>
            <p:ph type="sldNum" sz="quarter" idx="10"/>
          </p:nvPr>
        </p:nvSpPr>
        <p:spPr/>
        <p:txBody>
          <a:bodyPr/>
          <a:lstStyle/>
          <a:p>
            <a:fld id="{C2F59125-1142-4B55-8912-2B50418C19E2}" type="slidenum">
              <a:rPr lang="en-US" smtClean="0"/>
              <a:pPr/>
              <a:t>5</a:t>
            </a:fld>
            <a:endParaRPr lang="en-US"/>
          </a:p>
        </p:txBody>
      </p:sp>
    </p:spTree>
    <p:extLst>
      <p:ext uri="{BB962C8B-B14F-4D97-AF65-F5344CB8AC3E}">
        <p14:creationId xmlns:p14="http://schemas.microsoft.com/office/powerpoint/2010/main" val="17159848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defRPr/>
            </a:pPr>
            <a:r>
              <a:rPr lang="en-US" dirty="0" smtClean="0">
                <a:latin typeface="Arial"/>
                <a:cs typeface="Arial"/>
              </a:rPr>
              <a:t>What is the condition of the residence?</a:t>
            </a:r>
          </a:p>
          <a:p>
            <a:pPr>
              <a:defRPr/>
            </a:pPr>
            <a:r>
              <a:rPr lang="en-US" dirty="0" smtClean="0">
                <a:latin typeface="Arial"/>
                <a:cs typeface="Arial"/>
              </a:rPr>
              <a:t>Does the client live alone?</a:t>
            </a:r>
          </a:p>
          <a:p>
            <a:pPr>
              <a:defRPr/>
            </a:pPr>
            <a:r>
              <a:rPr lang="en-US" dirty="0" smtClean="0">
                <a:latin typeface="Arial"/>
                <a:cs typeface="Arial"/>
              </a:rPr>
              <a:t>Does the client have electricity/gas/heating or cooling?</a:t>
            </a:r>
          </a:p>
          <a:p>
            <a:pPr>
              <a:defRPr/>
            </a:pPr>
            <a:r>
              <a:rPr lang="en-US" dirty="0" smtClean="0">
                <a:latin typeface="Arial"/>
                <a:cs typeface="Arial"/>
              </a:rPr>
              <a:t>Is the home cluttered are there environmental hazards?</a:t>
            </a:r>
          </a:p>
          <a:p>
            <a:pPr>
              <a:defRPr/>
            </a:pPr>
            <a:r>
              <a:rPr lang="en-US" dirty="0" smtClean="0">
                <a:latin typeface="Arial"/>
                <a:cs typeface="Arial"/>
              </a:rPr>
              <a:t>Are there sanitary issues such as mold or feces? </a:t>
            </a:r>
          </a:p>
          <a:p>
            <a:pPr>
              <a:defRPr/>
            </a:pPr>
            <a:r>
              <a:rPr lang="en-US" dirty="0" smtClean="0">
                <a:latin typeface="Arial"/>
                <a:cs typeface="Arial"/>
              </a:rPr>
              <a:t>Any other internal or external environmental factors such as non- working appliances, specifically refrigerator and water heater?</a:t>
            </a:r>
          </a:p>
          <a:p>
            <a:pPr>
              <a:defRPr/>
            </a:pPr>
            <a:r>
              <a:rPr lang="en-US" dirty="0" smtClean="0">
                <a:latin typeface="Arial"/>
                <a:cs typeface="Arial"/>
              </a:rPr>
              <a:t>Home structural problems that impact immediate safety, such as holes in the floor, roof, broken windows or doors, steps or standing water?</a:t>
            </a:r>
          </a:p>
          <a:p>
            <a:pPr>
              <a:defRPr/>
            </a:pPr>
            <a:r>
              <a:rPr lang="en-US" dirty="0" smtClean="0">
                <a:latin typeface="Arial"/>
                <a:cs typeface="Arial"/>
              </a:rPr>
              <a:t>Pests/animal infestations?</a:t>
            </a:r>
          </a:p>
          <a:p>
            <a:pPr>
              <a:defRPr/>
            </a:pPr>
            <a:r>
              <a:rPr lang="en-US" dirty="0" smtClean="0">
                <a:latin typeface="Arial"/>
                <a:cs typeface="Arial"/>
              </a:rPr>
              <a:t>Is there old moldy food or a lack of food?</a:t>
            </a:r>
          </a:p>
          <a:p>
            <a:endParaRPr lang="en-US" dirty="0"/>
          </a:p>
        </p:txBody>
      </p:sp>
      <p:sp>
        <p:nvSpPr>
          <p:cNvPr id="4" name="Slide Number Placeholder 3"/>
          <p:cNvSpPr>
            <a:spLocks noGrp="1"/>
          </p:cNvSpPr>
          <p:nvPr>
            <p:ph type="sldNum" sz="quarter" idx="10"/>
          </p:nvPr>
        </p:nvSpPr>
        <p:spPr/>
        <p:txBody>
          <a:bodyPr/>
          <a:lstStyle/>
          <a:p>
            <a:fld id="{C2F59125-1142-4B55-8912-2B50418C19E2}" type="slidenum">
              <a:rPr lang="en-US" smtClean="0"/>
              <a:pPr/>
              <a:t>6</a:t>
            </a:fld>
            <a:endParaRPr lang="en-US"/>
          </a:p>
        </p:txBody>
      </p:sp>
    </p:spTree>
    <p:extLst>
      <p:ext uri="{BB962C8B-B14F-4D97-AF65-F5344CB8AC3E}">
        <p14:creationId xmlns:p14="http://schemas.microsoft.com/office/powerpoint/2010/main" val="36566825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defRPr/>
            </a:pPr>
            <a:r>
              <a:rPr lang="en-US" dirty="0" smtClean="0">
                <a:latin typeface="Arial"/>
                <a:cs typeface="Arial"/>
              </a:rPr>
              <a:t>What is the client’s support system?</a:t>
            </a:r>
          </a:p>
          <a:p>
            <a:pPr>
              <a:defRPr/>
            </a:pPr>
            <a:r>
              <a:rPr lang="en-US" dirty="0" smtClean="0">
                <a:latin typeface="Arial"/>
                <a:cs typeface="Arial"/>
              </a:rPr>
              <a:t>Can family or other supports be identified?</a:t>
            </a:r>
          </a:p>
          <a:p>
            <a:pPr>
              <a:defRPr/>
            </a:pPr>
            <a:r>
              <a:rPr lang="en-US" dirty="0" smtClean="0">
                <a:latin typeface="Arial"/>
                <a:cs typeface="Arial"/>
              </a:rPr>
              <a:t>Does the client have sufficient food/shelter to meet basic needs and can they maintain this?</a:t>
            </a:r>
          </a:p>
          <a:p>
            <a:pPr>
              <a:defRPr/>
            </a:pPr>
            <a:r>
              <a:rPr lang="en-US" dirty="0" smtClean="0">
                <a:latin typeface="Arial"/>
                <a:cs typeface="Arial"/>
              </a:rPr>
              <a:t>Can the support system be supplemented to meet the client’s needs?</a:t>
            </a:r>
          </a:p>
          <a:p>
            <a:pPr>
              <a:defRPr/>
            </a:pPr>
            <a:r>
              <a:rPr lang="en-US" dirty="0" smtClean="0">
                <a:latin typeface="Arial"/>
                <a:cs typeface="Arial"/>
              </a:rPr>
              <a:t>Will protective services meet the client’s needs </a:t>
            </a:r>
            <a:r>
              <a:rPr lang="en-US" dirty="0" err="1" smtClean="0">
                <a:latin typeface="Arial"/>
                <a:cs typeface="Arial"/>
              </a:rPr>
              <a:t>vs</a:t>
            </a:r>
            <a:r>
              <a:rPr lang="en-US" dirty="0" smtClean="0">
                <a:latin typeface="Arial"/>
                <a:cs typeface="Arial"/>
              </a:rPr>
              <a:t> protective placement?</a:t>
            </a:r>
          </a:p>
          <a:p>
            <a:pPr>
              <a:defRPr/>
            </a:pPr>
            <a:r>
              <a:rPr lang="en-US" dirty="0" smtClean="0">
                <a:latin typeface="Arial"/>
                <a:cs typeface="Arial"/>
              </a:rPr>
              <a:t>Have there been reports of abuse in the client’s support system/living environment?</a:t>
            </a:r>
          </a:p>
          <a:p>
            <a:pPr>
              <a:defRPr/>
            </a:pPr>
            <a:r>
              <a:rPr lang="en-US" dirty="0" smtClean="0">
                <a:latin typeface="Arial"/>
                <a:cs typeface="Arial"/>
              </a:rPr>
              <a:t>Is the client incompetent and currently failing to meet basic needs?</a:t>
            </a:r>
          </a:p>
          <a:p>
            <a:endParaRPr lang="en-US" dirty="0"/>
          </a:p>
        </p:txBody>
      </p:sp>
      <p:sp>
        <p:nvSpPr>
          <p:cNvPr id="4" name="Slide Number Placeholder 3"/>
          <p:cNvSpPr>
            <a:spLocks noGrp="1"/>
          </p:cNvSpPr>
          <p:nvPr>
            <p:ph type="sldNum" sz="quarter" idx="10"/>
          </p:nvPr>
        </p:nvSpPr>
        <p:spPr/>
        <p:txBody>
          <a:bodyPr/>
          <a:lstStyle/>
          <a:p>
            <a:fld id="{C2F59125-1142-4B55-8912-2B50418C19E2}" type="slidenum">
              <a:rPr lang="en-US" smtClean="0"/>
              <a:pPr/>
              <a:t>7</a:t>
            </a:fld>
            <a:endParaRPr lang="en-US"/>
          </a:p>
        </p:txBody>
      </p:sp>
    </p:spTree>
    <p:extLst>
      <p:ext uri="{BB962C8B-B14F-4D97-AF65-F5344CB8AC3E}">
        <p14:creationId xmlns:p14="http://schemas.microsoft.com/office/powerpoint/2010/main" val="25803936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entury Gothic" panose="020B0502020202020204" pitchFamily="34" charset="0"/>
              </a:defRPr>
            </a:lvl1pPr>
            <a:lvl2pPr marL="757066" indent="-291179">
              <a:defRPr>
                <a:solidFill>
                  <a:schemeClr val="tx1"/>
                </a:solidFill>
                <a:latin typeface="Century Gothic" panose="020B0502020202020204" pitchFamily="34" charset="0"/>
              </a:defRPr>
            </a:lvl2pPr>
            <a:lvl3pPr marL="1164717" indent="-232943">
              <a:defRPr>
                <a:solidFill>
                  <a:schemeClr val="tx1"/>
                </a:solidFill>
                <a:latin typeface="Century Gothic" panose="020B0502020202020204" pitchFamily="34" charset="0"/>
              </a:defRPr>
            </a:lvl3pPr>
            <a:lvl4pPr marL="1630604" indent="-232943">
              <a:defRPr>
                <a:solidFill>
                  <a:schemeClr val="tx1"/>
                </a:solidFill>
                <a:latin typeface="Century Gothic" panose="020B0502020202020204" pitchFamily="34" charset="0"/>
              </a:defRPr>
            </a:lvl4pPr>
            <a:lvl5pPr marL="2096491" indent="-232943">
              <a:defRPr>
                <a:solidFill>
                  <a:schemeClr val="tx1"/>
                </a:solidFill>
                <a:latin typeface="Century Gothic" panose="020B0502020202020204" pitchFamily="34" charset="0"/>
              </a:defRPr>
            </a:lvl5pPr>
            <a:lvl6pPr marL="2562377" indent="-232943" eaLnBrk="0" fontAlgn="base" hangingPunct="0">
              <a:spcBef>
                <a:spcPct val="0"/>
              </a:spcBef>
              <a:spcAft>
                <a:spcPct val="0"/>
              </a:spcAft>
              <a:defRPr>
                <a:solidFill>
                  <a:schemeClr val="tx1"/>
                </a:solidFill>
                <a:latin typeface="Century Gothic" panose="020B0502020202020204" pitchFamily="34" charset="0"/>
              </a:defRPr>
            </a:lvl6pPr>
            <a:lvl7pPr marL="3028264" indent="-232943" eaLnBrk="0" fontAlgn="base" hangingPunct="0">
              <a:spcBef>
                <a:spcPct val="0"/>
              </a:spcBef>
              <a:spcAft>
                <a:spcPct val="0"/>
              </a:spcAft>
              <a:defRPr>
                <a:solidFill>
                  <a:schemeClr val="tx1"/>
                </a:solidFill>
                <a:latin typeface="Century Gothic" panose="020B0502020202020204" pitchFamily="34" charset="0"/>
              </a:defRPr>
            </a:lvl7pPr>
            <a:lvl8pPr marL="3494151" indent="-232943" eaLnBrk="0" fontAlgn="base" hangingPunct="0">
              <a:spcBef>
                <a:spcPct val="0"/>
              </a:spcBef>
              <a:spcAft>
                <a:spcPct val="0"/>
              </a:spcAft>
              <a:defRPr>
                <a:solidFill>
                  <a:schemeClr val="tx1"/>
                </a:solidFill>
                <a:latin typeface="Century Gothic" panose="020B0502020202020204" pitchFamily="34" charset="0"/>
              </a:defRPr>
            </a:lvl8pPr>
            <a:lvl9pPr marL="3960038" indent="-232943" eaLnBrk="0" fontAlgn="base" hangingPunct="0">
              <a:spcBef>
                <a:spcPct val="0"/>
              </a:spcBef>
              <a:spcAft>
                <a:spcPct val="0"/>
              </a:spcAft>
              <a:defRPr>
                <a:solidFill>
                  <a:schemeClr val="tx1"/>
                </a:solidFill>
                <a:latin typeface="Century Gothic" panose="020B0502020202020204" pitchFamily="34" charset="0"/>
              </a:defRPr>
            </a:lvl9pPr>
          </a:lstStyle>
          <a:p>
            <a:pPr fontAlgn="base">
              <a:spcBef>
                <a:spcPct val="0"/>
              </a:spcBef>
              <a:spcAft>
                <a:spcPct val="0"/>
              </a:spcAft>
            </a:pPr>
            <a:fld id="{F8EBB79D-DD76-4365-9AA2-8D691BF0EBF1}" type="slidenum">
              <a:rPr lang="en-US" altLang="en-US" b="1" smtClean="0">
                <a:latin typeface="Arial" panose="020B0604020202020204" pitchFamily="34" charset="0"/>
              </a:rPr>
              <a:pPr fontAlgn="base">
                <a:spcBef>
                  <a:spcPct val="0"/>
                </a:spcBef>
                <a:spcAft>
                  <a:spcPct val="0"/>
                </a:spcAft>
              </a:pPr>
              <a:t>10</a:t>
            </a:fld>
            <a:endParaRPr lang="en-US" altLang="en-US" b="1" smtClean="0">
              <a:latin typeface="Arial" panose="020B0604020202020204" pitchFamily="34" charset="0"/>
            </a:endParaRPr>
          </a:p>
        </p:txBody>
      </p:sp>
      <p:sp>
        <p:nvSpPr>
          <p:cNvPr id="5529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30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z="1000" dirty="0"/>
              <a:t>Elder Abuse and Adult Protective Services Staff will then evaluate the situation as reported by the caller and will assess competency as well as the need for interventions or services to ensure safety. There are a few things to know about inherent limitations in investigations:</a:t>
            </a:r>
          </a:p>
          <a:p>
            <a:pPr algn="l" eaLnBrk="1" hangingPunct="1">
              <a:spcBef>
                <a:spcPct val="0"/>
              </a:spcBef>
            </a:pPr>
            <a:endParaRPr lang="en-US" altLang="en-US" sz="1000" dirty="0"/>
          </a:p>
          <a:p>
            <a:pPr algn="l" eaLnBrk="1" hangingPunct="1">
              <a:lnSpc>
                <a:spcPct val="100000"/>
              </a:lnSpc>
              <a:spcBef>
                <a:spcPct val="50000"/>
              </a:spcBef>
              <a:buFontTx/>
              <a:buNone/>
            </a:pPr>
            <a:r>
              <a:rPr lang="en-US" altLang="en-US" sz="1000" dirty="0"/>
              <a:t>First, a little about </a:t>
            </a:r>
            <a:r>
              <a:rPr lang="en-US" altLang="en-US" sz="1100" dirty="0">
                <a:solidFill>
                  <a:srgbClr val="301076"/>
                </a:solidFill>
                <a:latin typeface="Arial"/>
                <a:cs typeface="Arial"/>
              </a:rPr>
              <a:t>COMPETENCY ISSUES and CLOSED CASES. </a:t>
            </a:r>
            <a:r>
              <a:rPr lang="en-US" altLang="en-US" sz="1000" dirty="0">
                <a:solidFill>
                  <a:srgbClr val="301076"/>
                </a:solidFill>
                <a:latin typeface="Arial"/>
                <a:cs typeface="Arial"/>
              </a:rPr>
              <a:t>Decisional (Competent)</a:t>
            </a:r>
            <a:r>
              <a:rPr lang="en-US" altLang="en-US" sz="1000" dirty="0">
                <a:solidFill>
                  <a:srgbClr val="000000"/>
                </a:solidFill>
                <a:latin typeface="Arial"/>
                <a:cs typeface="Arial"/>
              </a:rPr>
              <a:t> elders and individuals with disabilities may refuse services and the case will be closed.</a:t>
            </a:r>
          </a:p>
          <a:p>
            <a:pPr algn="l" eaLnBrk="1" hangingPunct="1">
              <a:lnSpc>
                <a:spcPct val="0"/>
              </a:lnSpc>
              <a:spcBef>
                <a:spcPct val="50000"/>
              </a:spcBef>
              <a:buFontTx/>
              <a:buNone/>
            </a:pPr>
            <a:endParaRPr lang="en-US" altLang="en-US" sz="1000" dirty="0">
              <a:solidFill>
                <a:srgbClr val="000000"/>
              </a:solidFill>
              <a:latin typeface="Arial"/>
              <a:cs typeface="Arial"/>
            </a:endParaRPr>
          </a:p>
          <a:p>
            <a:pPr algn="l" eaLnBrk="1" hangingPunct="1">
              <a:lnSpc>
                <a:spcPct val="100000"/>
              </a:lnSpc>
              <a:spcBef>
                <a:spcPct val="50000"/>
              </a:spcBef>
              <a:buFontTx/>
              <a:buNone/>
            </a:pPr>
            <a:r>
              <a:rPr lang="en-US" altLang="en-US" sz="1000" dirty="0">
                <a:solidFill>
                  <a:srgbClr val="000000"/>
                </a:solidFill>
                <a:latin typeface="Arial"/>
                <a:cs typeface="Arial"/>
              </a:rPr>
              <a:t>A closed investigation is not necessarily a resolution. Each time a </a:t>
            </a:r>
            <a:r>
              <a:rPr lang="en-US" altLang="en-US" sz="1000" dirty="0">
                <a:solidFill>
                  <a:srgbClr val="301076"/>
                </a:solidFill>
                <a:latin typeface="Arial"/>
                <a:cs typeface="Arial"/>
              </a:rPr>
              <a:t>NEW</a:t>
            </a:r>
            <a:r>
              <a:rPr lang="en-US" altLang="en-US" sz="1000" dirty="0">
                <a:solidFill>
                  <a:srgbClr val="000000"/>
                </a:solidFill>
                <a:latin typeface="Arial"/>
                <a:cs typeface="Arial"/>
              </a:rPr>
              <a:t> report is made an investigation will take place.</a:t>
            </a:r>
          </a:p>
          <a:p>
            <a:pPr algn="l" eaLnBrk="1" hangingPunct="1">
              <a:lnSpc>
                <a:spcPct val="0"/>
              </a:lnSpc>
              <a:spcBef>
                <a:spcPct val="50000"/>
              </a:spcBef>
              <a:buFontTx/>
              <a:buNone/>
            </a:pPr>
            <a:endParaRPr lang="en-US" altLang="en-US" sz="1000" dirty="0">
              <a:solidFill>
                <a:srgbClr val="000000"/>
              </a:solidFill>
              <a:latin typeface="Arial"/>
              <a:cs typeface="Arial"/>
            </a:endParaRPr>
          </a:p>
          <a:p>
            <a:pPr algn="l" eaLnBrk="1" hangingPunct="1">
              <a:lnSpc>
                <a:spcPct val="100000"/>
              </a:lnSpc>
              <a:spcBef>
                <a:spcPct val="50000"/>
              </a:spcBef>
              <a:buFontTx/>
              <a:buNone/>
            </a:pPr>
            <a:r>
              <a:rPr lang="en-US" altLang="en-US" sz="1000" dirty="0">
                <a:solidFill>
                  <a:srgbClr val="301076"/>
                </a:solidFill>
                <a:latin typeface="Arial"/>
                <a:cs typeface="Arial"/>
              </a:rPr>
              <a:t>Non Decisional (INCOMPETENT)</a:t>
            </a:r>
            <a:r>
              <a:rPr lang="en-US" altLang="en-US" sz="1000" dirty="0">
                <a:solidFill>
                  <a:srgbClr val="000000"/>
                </a:solidFill>
                <a:latin typeface="Arial"/>
                <a:cs typeface="Arial"/>
              </a:rPr>
              <a:t> elders or individuals with disabilities are assessed and services are recommended.  The investigation process concludes when appropriate services are in place.</a:t>
            </a:r>
          </a:p>
          <a:p>
            <a:pPr algn="l" eaLnBrk="1" hangingPunct="1">
              <a:lnSpc>
                <a:spcPct val="100000"/>
              </a:lnSpc>
              <a:spcBef>
                <a:spcPct val="50000"/>
              </a:spcBef>
              <a:buFontTx/>
              <a:buNone/>
            </a:pPr>
            <a:endParaRPr lang="en-US" altLang="en-US" sz="1000" dirty="0">
              <a:solidFill>
                <a:srgbClr val="000000"/>
              </a:solidFill>
              <a:latin typeface="Arial"/>
              <a:cs typeface="Arial"/>
            </a:endParaRPr>
          </a:p>
          <a:p>
            <a:pPr eaLnBrk="1" hangingPunct="1">
              <a:lnSpc>
                <a:spcPct val="100000"/>
              </a:lnSpc>
              <a:spcBef>
                <a:spcPct val="50000"/>
              </a:spcBef>
              <a:buFontTx/>
              <a:buNone/>
            </a:pPr>
            <a:r>
              <a:rPr lang="en-US" altLang="en-US" sz="1000" dirty="0">
                <a:solidFill>
                  <a:srgbClr val="000000"/>
                </a:solidFill>
                <a:latin typeface="Arial"/>
                <a:cs typeface="Arial"/>
              </a:rPr>
              <a:t>Second, it is important to note that  </a:t>
            </a:r>
            <a:r>
              <a:rPr lang="en-US" altLang="en-US" sz="1000" dirty="0">
                <a:solidFill>
                  <a:srgbClr val="000000"/>
                </a:solidFill>
                <a:latin typeface="Arial" panose="020B0604020202020204" pitchFamily="34" charset="0"/>
              </a:rPr>
              <a:t>an elder/disability abuse investigation is an INTERVENTION -  NOT a prosecution. Only police can bring charges and arrest, out focus is on services and safety.  A closed investigation is not necessarily a  resolution. In some cases multiple reports over time are necessary. </a:t>
            </a:r>
          </a:p>
          <a:p>
            <a:pPr eaLnBrk="1" hangingPunct="1">
              <a:lnSpc>
                <a:spcPct val="100000"/>
              </a:lnSpc>
              <a:spcBef>
                <a:spcPct val="50000"/>
              </a:spcBef>
              <a:buFontTx/>
              <a:buNone/>
            </a:pPr>
            <a:endParaRPr lang="en-US" altLang="en-US" sz="1000" dirty="0">
              <a:solidFill>
                <a:srgbClr val="000000"/>
              </a:solidFill>
              <a:latin typeface="Arial" panose="020B0604020202020204" pitchFamily="34" charset="0"/>
            </a:endParaRPr>
          </a:p>
          <a:p>
            <a:pPr algn="l" eaLnBrk="1" hangingPunct="1">
              <a:lnSpc>
                <a:spcPct val="100000"/>
              </a:lnSpc>
              <a:spcBef>
                <a:spcPct val="50000"/>
              </a:spcBef>
              <a:buFontTx/>
              <a:buNone/>
            </a:pPr>
            <a:endParaRPr lang="en-US" altLang="en-US" sz="1000" dirty="0">
              <a:solidFill>
                <a:srgbClr val="00483A"/>
              </a:solidFill>
              <a:latin typeface="Arial"/>
              <a:cs typeface="Arial"/>
            </a:endParaRPr>
          </a:p>
          <a:p>
            <a:pPr eaLnBrk="1" hangingPunct="1">
              <a:spcBef>
                <a:spcPct val="0"/>
              </a:spcBef>
            </a:pPr>
            <a:endParaRPr lang="en-US" altLang="en-US" sz="1000" dirty="0"/>
          </a:p>
        </p:txBody>
      </p:sp>
    </p:spTree>
    <p:extLst>
      <p:ext uri="{BB962C8B-B14F-4D97-AF65-F5344CB8AC3E}">
        <p14:creationId xmlns:p14="http://schemas.microsoft.com/office/powerpoint/2010/main" val="26320549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defTabSz="931774">
              <a:spcBef>
                <a:spcPct val="0"/>
              </a:spcBef>
              <a:defRPr/>
            </a:pPr>
            <a:r>
              <a:rPr lang="en-US" baseline="0" dirty="0" smtClean="0"/>
              <a:t>When it appears that someone may need services, call either the Milwaukee County Disability Resource Center or the Milwaukee County Aging Resource Center.  Both of these Resource Centers are staffed with professionals daily Monday through Friday (Disability Resource Center) from 8:00 am to 4:30 pm and Aging Resource Center from 7:00 am – 5:30 pm. If it is after-hours you can leave a message and we will address it as early as possible the next business day.</a:t>
            </a:r>
          </a:p>
          <a:p>
            <a:pPr defTabSz="931774">
              <a:spcBef>
                <a:spcPct val="0"/>
              </a:spcBef>
              <a:defRPr/>
            </a:pPr>
            <a:endParaRPr lang="en-US" baseline="0" dirty="0" smtClean="0"/>
          </a:p>
          <a:p>
            <a:pPr defTabSz="931774">
              <a:spcBef>
                <a:spcPct val="0"/>
              </a:spcBef>
              <a:defRPr/>
            </a:pPr>
            <a:r>
              <a:rPr lang="en-US" baseline="0" dirty="0" smtClean="0"/>
              <a:t> The caller will be asked a number of questions and if warranted, Resource Center staff will refer the caller to staff specializing in Elder Abuse/Adult Protective Services.  </a:t>
            </a:r>
          </a:p>
          <a:p>
            <a:pPr defTabSz="931774">
              <a:spcBef>
                <a:spcPct val="0"/>
              </a:spcBef>
              <a:defRPr/>
            </a:pPr>
            <a:endParaRPr lang="en-US" baseline="0" dirty="0" smtClean="0"/>
          </a:p>
          <a:p>
            <a:pPr eaLnBrk="1" hangingPunct="1">
              <a:lnSpc>
                <a:spcPct val="100000"/>
              </a:lnSpc>
              <a:spcBef>
                <a:spcPct val="50000"/>
              </a:spcBef>
              <a:buFontTx/>
              <a:buNone/>
            </a:pPr>
            <a:r>
              <a:rPr lang="en-US" altLang="en-US" sz="2400" dirty="0">
                <a:latin typeface="Arial" panose="020B0604020202020204" pitchFamily="34" charset="0"/>
                <a:cs typeface="Times New Roman" panose="02020603050405020304" pitchFamily="18" charset="0"/>
              </a:rPr>
              <a:t>Callers are asked to provide as much information </a:t>
            </a:r>
            <a:br>
              <a:rPr lang="en-US" altLang="en-US" sz="2400" dirty="0">
                <a:latin typeface="Arial" panose="020B0604020202020204" pitchFamily="34" charset="0"/>
                <a:cs typeface="Times New Roman" panose="02020603050405020304" pitchFamily="18" charset="0"/>
              </a:rPr>
            </a:br>
            <a:r>
              <a:rPr lang="en-US" altLang="en-US" sz="2400" dirty="0">
                <a:latin typeface="Arial" panose="020B0604020202020204" pitchFamily="34" charset="0"/>
                <a:cs typeface="Times New Roman" panose="02020603050405020304" pitchFamily="18" charset="0"/>
              </a:rPr>
              <a:t>about the situation as possible.  </a:t>
            </a:r>
          </a:p>
          <a:p>
            <a:pPr lvl="1" eaLnBrk="1" hangingPunct="1">
              <a:lnSpc>
                <a:spcPct val="80000"/>
              </a:lnSpc>
              <a:spcBef>
                <a:spcPct val="50000"/>
              </a:spcBef>
              <a:buFontTx/>
              <a:buChar char="•"/>
            </a:pPr>
            <a:r>
              <a:rPr lang="en-US" altLang="en-US" sz="2400" dirty="0">
                <a:latin typeface="Arial" panose="020B0604020202020204" pitchFamily="34" charset="0"/>
                <a:cs typeface="Times New Roman" panose="02020603050405020304" pitchFamily="18" charset="0"/>
              </a:rPr>
              <a:t>Nature of the situation? </a:t>
            </a:r>
          </a:p>
          <a:p>
            <a:pPr lvl="1" eaLnBrk="1" hangingPunct="1">
              <a:lnSpc>
                <a:spcPct val="80000"/>
              </a:lnSpc>
              <a:spcBef>
                <a:spcPct val="50000"/>
              </a:spcBef>
              <a:buFontTx/>
              <a:buChar char="•"/>
            </a:pPr>
            <a:r>
              <a:rPr lang="en-US" altLang="en-US" sz="2400" dirty="0">
                <a:latin typeface="Arial" panose="020B0604020202020204" pitchFamily="34" charset="0"/>
                <a:cs typeface="Times New Roman" panose="02020603050405020304" pitchFamily="18" charset="0"/>
              </a:rPr>
              <a:t>How did you become aware of the situation?</a:t>
            </a:r>
          </a:p>
          <a:p>
            <a:pPr lvl="1" eaLnBrk="1" hangingPunct="1">
              <a:lnSpc>
                <a:spcPct val="80000"/>
              </a:lnSpc>
              <a:spcBef>
                <a:spcPct val="50000"/>
              </a:spcBef>
              <a:buFontTx/>
              <a:buChar char="•"/>
            </a:pPr>
            <a:r>
              <a:rPr lang="en-US" altLang="en-US" sz="2400" dirty="0">
                <a:latin typeface="Arial" panose="020B0604020202020204" pitchFamily="34" charset="0"/>
                <a:cs typeface="Times New Roman" panose="02020603050405020304" pitchFamily="18" charset="0"/>
              </a:rPr>
              <a:t>Is there an emergency contact that you know of?</a:t>
            </a:r>
          </a:p>
          <a:p>
            <a:pPr lvl="1" eaLnBrk="1" hangingPunct="1">
              <a:lnSpc>
                <a:spcPct val="80000"/>
              </a:lnSpc>
              <a:spcBef>
                <a:spcPct val="50000"/>
              </a:spcBef>
              <a:buFontTx/>
              <a:buChar char="•"/>
            </a:pPr>
            <a:r>
              <a:rPr lang="en-US" altLang="en-US" sz="2400" dirty="0">
                <a:latin typeface="Arial" panose="020B0604020202020204" pitchFamily="34" charset="0"/>
                <a:cs typeface="Times New Roman" panose="02020603050405020304" pitchFamily="18" charset="0"/>
              </a:rPr>
              <a:t>Do you think the elder will be receptive to help?</a:t>
            </a:r>
          </a:p>
          <a:p>
            <a:pPr lvl="1" eaLnBrk="1" hangingPunct="1">
              <a:lnSpc>
                <a:spcPct val="80000"/>
              </a:lnSpc>
              <a:spcBef>
                <a:spcPct val="50000"/>
              </a:spcBef>
              <a:buFontTx/>
              <a:buChar char="•"/>
            </a:pPr>
            <a:r>
              <a:rPr lang="en-US" altLang="en-US" sz="2400" dirty="0">
                <a:latin typeface="Arial" panose="020B0604020202020204" pitchFamily="34" charset="0"/>
                <a:cs typeface="Times New Roman" panose="02020603050405020304" pitchFamily="18" charset="0"/>
              </a:rPr>
              <a:t>Are there concerns about the condition of the home?</a:t>
            </a:r>
            <a:endParaRPr lang="en-US" b="0" dirty="0" smtClean="0"/>
          </a:p>
          <a:p>
            <a:pPr eaLnBrk="1" hangingPunct="1">
              <a:spcBef>
                <a:spcPct val="0"/>
              </a:spcBef>
            </a:pPr>
            <a:endParaRPr lang="en-US" altLang="en-US" dirty="0"/>
          </a:p>
          <a:p>
            <a:pPr eaLnBrk="1" hangingPunct="1">
              <a:spcBef>
                <a:spcPct val="0"/>
              </a:spcBef>
            </a:pPr>
            <a:endParaRPr lang="en-US" altLang="en-US" dirty="0"/>
          </a:p>
          <a:p>
            <a:endParaRPr lang="en-US" dirty="0"/>
          </a:p>
        </p:txBody>
      </p:sp>
      <p:sp>
        <p:nvSpPr>
          <p:cNvPr id="4" name="Slide Number Placeholder 3"/>
          <p:cNvSpPr>
            <a:spLocks noGrp="1"/>
          </p:cNvSpPr>
          <p:nvPr>
            <p:ph type="sldNum" sz="quarter" idx="10"/>
          </p:nvPr>
        </p:nvSpPr>
        <p:spPr/>
        <p:txBody>
          <a:bodyPr/>
          <a:lstStyle/>
          <a:p>
            <a:fld id="{C2F59125-1142-4B55-8912-2B50418C19E2}" type="slidenum">
              <a:rPr lang="en-US" smtClean="0"/>
              <a:pPr/>
              <a:t>15</a:t>
            </a:fld>
            <a:endParaRPr lang="en-US"/>
          </a:p>
        </p:txBody>
      </p:sp>
    </p:spTree>
    <p:extLst>
      <p:ext uri="{BB962C8B-B14F-4D97-AF65-F5344CB8AC3E}">
        <p14:creationId xmlns:p14="http://schemas.microsoft.com/office/powerpoint/2010/main" val="16863481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183688" y="0"/>
            <a:ext cx="9327688" cy="7102456"/>
          </a:xfrm>
          <a:prstGeom prst="rect">
            <a:avLst/>
          </a:prstGeom>
        </p:spPr>
      </p:pic>
      <p:sp>
        <p:nvSpPr>
          <p:cNvPr id="2" name="Title 1"/>
          <p:cNvSpPr>
            <a:spLocks noGrp="1"/>
          </p:cNvSpPr>
          <p:nvPr>
            <p:ph type="ctrTitle"/>
          </p:nvPr>
        </p:nvSpPr>
        <p:spPr>
          <a:xfrm>
            <a:off x="1143000" y="1214438"/>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Tree>
    <p:extLst>
      <p:ext uri="{BB962C8B-B14F-4D97-AF65-F5344CB8AC3E}">
        <p14:creationId xmlns:p14="http://schemas.microsoft.com/office/powerpoint/2010/main" val="10606210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28650" y="6356353"/>
            <a:ext cx="2057400" cy="365125"/>
          </a:xfrm>
          <a:prstGeom prst="rect">
            <a:avLst/>
          </a:prstGeom>
        </p:spPr>
        <p:txBody>
          <a:bodyPr/>
          <a:lstStyle/>
          <a:p>
            <a:fld id="{83C434A3-A9C0-4E41-97E4-A4F1D15E2330}" type="datetimeFigureOut">
              <a:rPr lang="en-US" smtClean="0"/>
              <a:t>6/1/2017</a:t>
            </a:fld>
            <a:endParaRPr lang="en-US"/>
          </a:p>
        </p:txBody>
      </p:sp>
      <p:sp>
        <p:nvSpPr>
          <p:cNvPr id="5" name="Footer Placeholder 4"/>
          <p:cNvSpPr>
            <a:spLocks noGrp="1"/>
          </p:cNvSpPr>
          <p:nvPr>
            <p:ph type="ftr" sz="quarter" idx="11"/>
          </p:nvPr>
        </p:nvSpPr>
        <p:spPr>
          <a:xfrm>
            <a:off x="3028950" y="6356353"/>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3"/>
            <a:ext cx="2057400" cy="365125"/>
          </a:xfrm>
          <a:prstGeom prst="rect">
            <a:avLst/>
          </a:prstGeom>
        </p:spPr>
        <p:txBody>
          <a:bodyPr/>
          <a:lstStyle/>
          <a:p>
            <a:fld id="{43E966C6-D68D-4516-9759-10089C0C4B9A}" type="slidenum">
              <a:rPr lang="en-US" smtClean="0"/>
              <a:t>‹#›</a:t>
            </a:fld>
            <a:endParaRPr lang="en-US"/>
          </a:p>
        </p:txBody>
      </p:sp>
    </p:spTree>
    <p:extLst>
      <p:ext uri="{BB962C8B-B14F-4D97-AF65-F5344CB8AC3E}">
        <p14:creationId xmlns:p14="http://schemas.microsoft.com/office/powerpoint/2010/main" val="5737290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1"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28650" y="6356353"/>
            <a:ext cx="2057400" cy="365125"/>
          </a:xfrm>
          <a:prstGeom prst="rect">
            <a:avLst/>
          </a:prstGeom>
        </p:spPr>
        <p:txBody>
          <a:bodyPr/>
          <a:lstStyle/>
          <a:p>
            <a:fld id="{83C434A3-A9C0-4E41-97E4-A4F1D15E2330}" type="datetimeFigureOut">
              <a:rPr lang="en-US" smtClean="0"/>
              <a:t>6/1/2017</a:t>
            </a:fld>
            <a:endParaRPr lang="en-US"/>
          </a:p>
        </p:txBody>
      </p:sp>
      <p:sp>
        <p:nvSpPr>
          <p:cNvPr id="5" name="Footer Placeholder 4"/>
          <p:cNvSpPr>
            <a:spLocks noGrp="1"/>
          </p:cNvSpPr>
          <p:nvPr>
            <p:ph type="ftr" sz="quarter" idx="11"/>
          </p:nvPr>
        </p:nvSpPr>
        <p:spPr>
          <a:xfrm>
            <a:off x="3028950" y="6356353"/>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3"/>
            <a:ext cx="2057400" cy="365125"/>
          </a:xfrm>
          <a:prstGeom prst="rect">
            <a:avLst/>
          </a:prstGeom>
        </p:spPr>
        <p:txBody>
          <a:bodyPr/>
          <a:lstStyle/>
          <a:p>
            <a:fld id="{43E966C6-D68D-4516-9759-10089C0C4B9A}" type="slidenum">
              <a:rPr lang="en-US" smtClean="0"/>
              <a:t>‹#›</a:t>
            </a:fld>
            <a:endParaRPr lang="en-US"/>
          </a:p>
        </p:txBody>
      </p:sp>
    </p:spTree>
    <p:extLst>
      <p:ext uri="{BB962C8B-B14F-4D97-AF65-F5344CB8AC3E}">
        <p14:creationId xmlns:p14="http://schemas.microsoft.com/office/powerpoint/2010/main" val="10984608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2"/>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2"/>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628650" y="6356353"/>
            <a:ext cx="2057400" cy="365125"/>
          </a:xfrm>
          <a:prstGeom prst="rect">
            <a:avLst/>
          </a:prstGeom>
          <a:ln/>
        </p:spPr>
        <p:txBody>
          <a:bodyPr/>
          <a:lstStyle>
            <a:lvl1pPr>
              <a:defRPr/>
            </a:lvl1pPr>
          </a:lstStyle>
          <a:p>
            <a:fld id="{83C434A3-A9C0-4E41-97E4-A4F1D15E2330}" type="datetimeFigureOut">
              <a:rPr lang="en-US" smtClean="0"/>
              <a:t>6/1/2017</a:t>
            </a:fld>
            <a:endParaRPr lang="en-US"/>
          </a:p>
        </p:txBody>
      </p:sp>
      <p:sp>
        <p:nvSpPr>
          <p:cNvPr id="6" name="Footer Placeholder 5"/>
          <p:cNvSpPr>
            <a:spLocks noGrp="1" noChangeArrowheads="1"/>
          </p:cNvSpPr>
          <p:nvPr>
            <p:ph type="ftr" sz="quarter" idx="11"/>
          </p:nvPr>
        </p:nvSpPr>
        <p:spPr>
          <a:xfrm>
            <a:off x="3028950" y="6356353"/>
            <a:ext cx="3086100" cy="365125"/>
          </a:xfrm>
          <a:prstGeom prst="rect">
            <a:avLst/>
          </a:prstGeom>
          <a:ln/>
        </p:spPr>
        <p:txBody>
          <a:bodyPr/>
          <a:lstStyle>
            <a:lvl1pPr>
              <a:defRPr/>
            </a:lvl1pPr>
          </a:lstStyle>
          <a:p>
            <a:endParaRPr lang="en-US"/>
          </a:p>
        </p:txBody>
      </p:sp>
      <p:sp>
        <p:nvSpPr>
          <p:cNvPr id="7" name="Slide Number Placeholder 6"/>
          <p:cNvSpPr>
            <a:spLocks noGrp="1" noChangeArrowheads="1"/>
          </p:cNvSpPr>
          <p:nvPr>
            <p:ph type="sldNum" sz="quarter" idx="12"/>
          </p:nvPr>
        </p:nvSpPr>
        <p:spPr>
          <a:xfrm>
            <a:off x="6457950" y="6356353"/>
            <a:ext cx="2057400" cy="365125"/>
          </a:xfrm>
          <a:prstGeom prst="rect">
            <a:avLst/>
          </a:prstGeom>
          <a:ln/>
        </p:spPr>
        <p:txBody>
          <a:bodyPr/>
          <a:lstStyle>
            <a:lvl1pPr>
              <a:defRPr/>
            </a:lvl1pPr>
          </a:lstStyle>
          <a:p>
            <a:fld id="{43E966C6-D68D-4516-9759-10089C0C4B9A}" type="slidenum">
              <a:rPr lang="en-US" smtClean="0"/>
              <a:t>‹#›</a:t>
            </a:fld>
            <a:endParaRPr lang="en-US"/>
          </a:p>
        </p:txBody>
      </p:sp>
    </p:spTree>
    <p:extLst>
      <p:ext uri="{BB962C8B-B14F-4D97-AF65-F5344CB8AC3E}">
        <p14:creationId xmlns:p14="http://schemas.microsoft.com/office/powerpoint/2010/main" val="3716453607"/>
      </p:ext>
    </p:extLst>
  </p:cSld>
  <p:clrMapOvr>
    <a:masterClrMapping/>
  </p:clrMapOvr>
  <p:transition spd="slow"/>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atin typeface="Garamond" panose="02020404030301010803" pitchFamily="18"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atin typeface="Garamond" panose="02020404030301010803" pitchFamily="18"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smtClean="0"/>
              <a:t>Click to edit Master subtitle style</a:t>
            </a:r>
            <a:endParaRPr lang="en-US" dirty="0"/>
          </a:p>
        </p:txBody>
      </p:sp>
    </p:spTree>
    <p:extLst>
      <p:ext uri="{BB962C8B-B14F-4D97-AF65-F5344CB8AC3E}">
        <p14:creationId xmlns:p14="http://schemas.microsoft.com/office/powerpoint/2010/main" val="35707660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4800">
                <a:latin typeface="Garamond" panose="02020404030301010803" pitchFamily="18"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normAutofit/>
          </a:bodyPr>
          <a:lstStyle>
            <a:lvl1pPr>
              <a:defRPr sz="2400">
                <a:latin typeface="Garamond" panose="02020404030301010803" pitchFamily="18" charset="0"/>
              </a:defRPr>
            </a:lvl1pPr>
            <a:lvl2pPr>
              <a:defRPr sz="2400">
                <a:latin typeface="Garamond" panose="02020404030301010803" pitchFamily="18" charset="0"/>
              </a:defRPr>
            </a:lvl2pPr>
            <a:lvl3pPr>
              <a:defRPr sz="2400">
                <a:latin typeface="Garamond" panose="02020404030301010803" pitchFamily="18" charset="0"/>
              </a:defRPr>
            </a:lvl3pPr>
            <a:lvl4pPr>
              <a:defRPr sz="2400">
                <a:latin typeface="Garamond" panose="02020404030301010803" pitchFamily="18" charset="0"/>
              </a:defRPr>
            </a:lvl4pPr>
            <a:lvl5pPr>
              <a:defRPr sz="2400">
                <a:latin typeface="Garamond" panose="02020404030301010803"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6009703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atin typeface="Garamond" panose="02020404030301010803" pitchFamily="18"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latin typeface="Garamond" panose="02020404030301010803" pitchFamily="18" charset="0"/>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smtClean="0"/>
              <a:t>Click to edit Master text styles</a:t>
            </a:r>
          </a:p>
        </p:txBody>
      </p:sp>
    </p:spTree>
    <p:extLst>
      <p:ext uri="{BB962C8B-B14F-4D97-AF65-F5344CB8AC3E}">
        <p14:creationId xmlns:p14="http://schemas.microsoft.com/office/powerpoint/2010/main" val="3535130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4800">
                <a:latin typeface="Garamond" panose="02020404030301010803" pitchFamily="18"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normAutofit/>
          </a:bodyPr>
          <a:lstStyle>
            <a:lvl1pPr>
              <a:defRPr sz="2400">
                <a:latin typeface="Garamond" panose="02020404030301010803" pitchFamily="18" charset="0"/>
              </a:defRPr>
            </a:lvl1pPr>
            <a:lvl2pPr>
              <a:defRPr sz="2400">
                <a:latin typeface="Garamond" panose="02020404030301010803" pitchFamily="18" charset="0"/>
              </a:defRPr>
            </a:lvl2pPr>
            <a:lvl3pPr>
              <a:defRPr sz="2400">
                <a:latin typeface="Garamond" panose="02020404030301010803" pitchFamily="18" charset="0"/>
              </a:defRPr>
            </a:lvl3pPr>
            <a:lvl4pPr>
              <a:defRPr sz="2400">
                <a:latin typeface="Garamond" panose="02020404030301010803" pitchFamily="18" charset="0"/>
              </a:defRPr>
            </a:lvl4pPr>
            <a:lvl5pPr>
              <a:defRPr sz="2400">
                <a:latin typeface="Garamond" panose="02020404030301010803"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normAutofit/>
          </a:bodyPr>
          <a:lstStyle>
            <a:lvl1pPr>
              <a:defRPr sz="2400">
                <a:latin typeface="Garamond" panose="02020404030301010803" pitchFamily="18" charset="0"/>
              </a:defRPr>
            </a:lvl1pPr>
            <a:lvl2pPr>
              <a:defRPr sz="2400">
                <a:latin typeface="Garamond" panose="02020404030301010803" pitchFamily="18" charset="0"/>
              </a:defRPr>
            </a:lvl2pPr>
            <a:lvl3pPr>
              <a:defRPr sz="2400">
                <a:latin typeface="Garamond" panose="02020404030301010803" pitchFamily="18" charset="0"/>
              </a:defRPr>
            </a:lvl3pPr>
            <a:lvl4pPr>
              <a:defRPr sz="2400">
                <a:latin typeface="Garamond" panose="02020404030301010803" pitchFamily="18" charset="0"/>
              </a:defRPr>
            </a:lvl4pPr>
            <a:lvl5pPr>
              <a:defRPr sz="2400">
                <a:latin typeface="Garamond" panose="02020404030301010803"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942713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dirty="0"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580012" y="6317441"/>
            <a:ext cx="2057400" cy="365125"/>
          </a:xfrm>
          <a:prstGeom prst="rect">
            <a:avLst/>
          </a:prstGeom>
        </p:spPr>
        <p:txBody>
          <a:bodyPr/>
          <a:lstStyle/>
          <a:p>
            <a:pPr eaLnBrk="0" fontAlgn="base" hangingPunct="0">
              <a:spcBef>
                <a:spcPct val="0"/>
              </a:spcBef>
              <a:spcAft>
                <a:spcPct val="0"/>
              </a:spcAft>
              <a:defRPr/>
            </a:pPr>
            <a:fld id="{1234132D-732F-452A-BCF4-DF82763728A0}" type="datetimeFigureOut">
              <a:rPr lang="en-US" smtClean="0">
                <a:solidFill>
                  <a:prstClr val="black"/>
                </a:solidFill>
                <a:latin typeface="Century Gothic" panose="020B0502020202020204" pitchFamily="34" charset="0"/>
              </a:rPr>
              <a:pPr eaLnBrk="0" fontAlgn="base" hangingPunct="0">
                <a:spcBef>
                  <a:spcPct val="0"/>
                </a:spcBef>
                <a:spcAft>
                  <a:spcPct val="0"/>
                </a:spcAft>
                <a:defRPr/>
              </a:pPr>
              <a:t>6/1/2017</a:t>
            </a:fld>
            <a:endParaRPr lang="en-US" dirty="0">
              <a:solidFill>
                <a:prstClr val="black"/>
              </a:solidFill>
              <a:latin typeface="Century Gothic" panose="020B0502020202020204" pitchFamily="34" charset="0"/>
            </a:endParaRPr>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pPr eaLnBrk="0" fontAlgn="base" hangingPunct="0">
              <a:spcBef>
                <a:spcPct val="0"/>
              </a:spcBef>
              <a:spcAft>
                <a:spcPct val="0"/>
              </a:spcAft>
              <a:defRPr/>
            </a:pPr>
            <a:endParaRPr lang="en-US" dirty="0">
              <a:solidFill>
                <a:prstClr val="black"/>
              </a:solidFill>
              <a:latin typeface="Century Gothic" panose="020B0502020202020204" pitchFamily="34" charset="0"/>
            </a:endParaRPr>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pPr eaLnBrk="0" fontAlgn="base" hangingPunct="0">
              <a:spcBef>
                <a:spcPct val="0"/>
              </a:spcBef>
              <a:spcAft>
                <a:spcPct val="0"/>
              </a:spcAft>
              <a:defRPr/>
            </a:pPr>
            <a:fld id="{B2CB895A-7025-49BE-882E-172457219B6C}" type="slidenum">
              <a:rPr lang="en-US" smtClean="0">
                <a:solidFill>
                  <a:prstClr val="black"/>
                </a:solidFill>
                <a:latin typeface="Century Gothic" panose="020B0502020202020204" pitchFamily="34" charset="0"/>
              </a:rPr>
              <a:pPr eaLnBrk="0" fontAlgn="base" hangingPunct="0">
                <a:spcBef>
                  <a:spcPct val="0"/>
                </a:spcBef>
                <a:spcAft>
                  <a:spcPct val="0"/>
                </a:spcAft>
                <a:defRPr/>
              </a:pPr>
              <a:t>‹#›</a:t>
            </a:fld>
            <a:endParaRPr lang="en-US" dirty="0">
              <a:solidFill>
                <a:prstClr val="black"/>
              </a:solidFill>
              <a:latin typeface="Century Gothic" panose="020B0502020202020204" pitchFamily="34" charset="0"/>
            </a:endParaRPr>
          </a:p>
        </p:txBody>
      </p:sp>
    </p:spTree>
    <p:extLst>
      <p:ext uri="{BB962C8B-B14F-4D97-AF65-F5344CB8AC3E}">
        <p14:creationId xmlns:p14="http://schemas.microsoft.com/office/powerpoint/2010/main" val="7889938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580012" y="6317441"/>
            <a:ext cx="2057400" cy="365125"/>
          </a:xfrm>
          <a:prstGeom prst="rect">
            <a:avLst/>
          </a:prstGeom>
        </p:spPr>
        <p:txBody>
          <a:bodyPr/>
          <a:lstStyle/>
          <a:p>
            <a:pPr eaLnBrk="0" fontAlgn="base" hangingPunct="0">
              <a:spcBef>
                <a:spcPct val="0"/>
              </a:spcBef>
              <a:spcAft>
                <a:spcPct val="0"/>
              </a:spcAft>
              <a:defRPr/>
            </a:pPr>
            <a:fld id="{277008AA-3EE4-46B3-A6A3-085843278089}" type="datetimeFigureOut">
              <a:rPr lang="en-US" smtClean="0">
                <a:solidFill>
                  <a:prstClr val="black"/>
                </a:solidFill>
                <a:latin typeface="Century Gothic" panose="020B0502020202020204" pitchFamily="34" charset="0"/>
              </a:rPr>
              <a:pPr eaLnBrk="0" fontAlgn="base" hangingPunct="0">
                <a:spcBef>
                  <a:spcPct val="0"/>
                </a:spcBef>
                <a:spcAft>
                  <a:spcPct val="0"/>
                </a:spcAft>
                <a:defRPr/>
              </a:pPr>
              <a:t>6/1/2017</a:t>
            </a:fld>
            <a:endParaRPr lang="en-US" dirty="0">
              <a:solidFill>
                <a:prstClr val="black"/>
              </a:solidFill>
              <a:latin typeface="Century Gothic" panose="020B0502020202020204" pitchFamily="34" charset="0"/>
            </a:endParaRPr>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pPr eaLnBrk="0" fontAlgn="base" hangingPunct="0">
              <a:spcBef>
                <a:spcPct val="0"/>
              </a:spcBef>
              <a:spcAft>
                <a:spcPct val="0"/>
              </a:spcAft>
              <a:defRPr/>
            </a:pPr>
            <a:endParaRPr lang="en-US" dirty="0">
              <a:solidFill>
                <a:prstClr val="black"/>
              </a:solidFill>
              <a:latin typeface="Century Gothic" panose="020B0502020202020204" pitchFamily="34" charset="0"/>
            </a:endParaRPr>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pPr eaLnBrk="0" fontAlgn="base" hangingPunct="0">
              <a:spcBef>
                <a:spcPct val="0"/>
              </a:spcBef>
              <a:spcAft>
                <a:spcPct val="0"/>
              </a:spcAft>
              <a:defRPr/>
            </a:pPr>
            <a:fld id="{4C996D4A-C901-4E11-A156-13ECD0B3CEB6}" type="slidenum">
              <a:rPr lang="en-US" smtClean="0">
                <a:solidFill>
                  <a:prstClr val="black"/>
                </a:solidFill>
                <a:latin typeface="Century Gothic" panose="020B0502020202020204" pitchFamily="34" charset="0"/>
              </a:rPr>
              <a:pPr eaLnBrk="0" fontAlgn="base" hangingPunct="0">
                <a:spcBef>
                  <a:spcPct val="0"/>
                </a:spcBef>
                <a:spcAft>
                  <a:spcPct val="0"/>
                </a:spcAft>
                <a:defRPr/>
              </a:pPr>
              <a:t>‹#›</a:t>
            </a:fld>
            <a:endParaRPr lang="en-US" dirty="0">
              <a:solidFill>
                <a:prstClr val="black"/>
              </a:solidFill>
              <a:latin typeface="Century Gothic" panose="020B0502020202020204" pitchFamily="34" charset="0"/>
            </a:endParaRPr>
          </a:p>
        </p:txBody>
      </p:sp>
    </p:spTree>
    <p:extLst>
      <p:ext uri="{BB962C8B-B14F-4D97-AF65-F5344CB8AC3E}">
        <p14:creationId xmlns:p14="http://schemas.microsoft.com/office/powerpoint/2010/main" val="21847118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580012" y="6317441"/>
            <a:ext cx="2057400" cy="365125"/>
          </a:xfrm>
          <a:prstGeom prst="rect">
            <a:avLst/>
          </a:prstGeom>
        </p:spPr>
        <p:txBody>
          <a:bodyPr/>
          <a:lstStyle/>
          <a:p>
            <a:pPr eaLnBrk="0" fontAlgn="base" hangingPunct="0">
              <a:spcBef>
                <a:spcPct val="0"/>
              </a:spcBef>
              <a:spcAft>
                <a:spcPct val="0"/>
              </a:spcAft>
              <a:defRPr/>
            </a:pPr>
            <a:fld id="{76A9BAAD-868E-4D6E-BFAD-2AD02DD940A1}" type="datetimeFigureOut">
              <a:rPr lang="en-US" smtClean="0">
                <a:solidFill>
                  <a:prstClr val="black"/>
                </a:solidFill>
                <a:latin typeface="Century Gothic" panose="020B0502020202020204" pitchFamily="34" charset="0"/>
              </a:rPr>
              <a:pPr eaLnBrk="0" fontAlgn="base" hangingPunct="0">
                <a:spcBef>
                  <a:spcPct val="0"/>
                </a:spcBef>
                <a:spcAft>
                  <a:spcPct val="0"/>
                </a:spcAft>
                <a:defRPr/>
              </a:pPr>
              <a:t>6/1/2017</a:t>
            </a:fld>
            <a:endParaRPr lang="en-US" dirty="0">
              <a:solidFill>
                <a:prstClr val="black"/>
              </a:solidFill>
              <a:latin typeface="Century Gothic" panose="020B0502020202020204" pitchFamily="34" charset="0"/>
            </a:endParaRPr>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pPr eaLnBrk="0" fontAlgn="base" hangingPunct="0">
              <a:spcBef>
                <a:spcPct val="0"/>
              </a:spcBef>
              <a:spcAft>
                <a:spcPct val="0"/>
              </a:spcAft>
              <a:defRPr/>
            </a:pPr>
            <a:endParaRPr lang="en-US" dirty="0">
              <a:solidFill>
                <a:prstClr val="black"/>
              </a:solidFill>
              <a:latin typeface="Century Gothic" panose="020B0502020202020204" pitchFamily="34" charset="0"/>
            </a:endParaRPr>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pPr eaLnBrk="0" fontAlgn="base" hangingPunct="0">
              <a:spcBef>
                <a:spcPct val="0"/>
              </a:spcBef>
              <a:spcAft>
                <a:spcPct val="0"/>
              </a:spcAft>
              <a:defRPr/>
            </a:pPr>
            <a:fld id="{54794F3A-966F-4751-8879-F2E815EB83C9}" type="slidenum">
              <a:rPr lang="en-US" smtClean="0">
                <a:solidFill>
                  <a:prstClr val="black"/>
                </a:solidFill>
                <a:latin typeface="Century Gothic" panose="020B0502020202020204" pitchFamily="34" charset="0"/>
              </a:rPr>
              <a:pPr eaLnBrk="0" fontAlgn="base" hangingPunct="0">
                <a:spcBef>
                  <a:spcPct val="0"/>
                </a:spcBef>
                <a:spcAft>
                  <a:spcPct val="0"/>
                </a:spcAft>
                <a:defRPr/>
              </a:pPr>
              <a:t>‹#›</a:t>
            </a:fld>
            <a:endParaRPr lang="en-US" dirty="0">
              <a:solidFill>
                <a:prstClr val="black"/>
              </a:solidFill>
              <a:latin typeface="Century Gothic" panose="020B0502020202020204" pitchFamily="34" charset="0"/>
            </a:endParaRPr>
          </a:p>
        </p:txBody>
      </p:sp>
    </p:spTree>
    <p:extLst>
      <p:ext uri="{BB962C8B-B14F-4D97-AF65-F5344CB8AC3E}">
        <p14:creationId xmlns:p14="http://schemas.microsoft.com/office/powerpoint/2010/main" val="3440133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183688" y="0"/>
            <a:ext cx="9327688" cy="7102456"/>
          </a:xfrm>
          <a:prstGeom prst="rect">
            <a:avLst/>
          </a:prstGeom>
        </p:spPr>
      </p:pic>
      <p:sp>
        <p:nvSpPr>
          <p:cNvPr id="2" name="Title 1"/>
          <p:cNvSpPr>
            <a:spLocks noGrp="1"/>
          </p:cNvSpPr>
          <p:nvPr>
            <p:ph type="title"/>
          </p:nvPr>
        </p:nvSpPr>
        <p:spPr/>
        <p:txBody>
          <a:bodyPr>
            <a:normAutofit/>
          </a:bodyPr>
          <a:lstStyle>
            <a:lvl1pPr>
              <a:defRPr sz="4800">
                <a:latin typeface="Garamond" panose="02020404030301010803" pitchFamily="18" charset="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latin typeface="Garamond" panose="02020404030301010803" pitchFamily="18" charset="0"/>
              </a:defRPr>
            </a:lvl1pPr>
            <a:lvl2pPr>
              <a:defRPr>
                <a:latin typeface="Garamond" panose="02020404030301010803" pitchFamily="18" charset="0"/>
              </a:defRPr>
            </a:lvl2pPr>
            <a:lvl3pPr>
              <a:defRPr>
                <a:latin typeface="Garamond" panose="02020404030301010803" pitchFamily="18" charset="0"/>
              </a:defRPr>
            </a:lvl3pPr>
            <a:lvl4pPr>
              <a:defRPr>
                <a:latin typeface="Garamond" panose="02020404030301010803" pitchFamily="18" charset="0"/>
              </a:defRPr>
            </a:lvl4pPr>
            <a:lvl5pPr>
              <a:defRPr>
                <a:latin typeface="Garamond" panose="02020404030301010803" pitchFamily="18"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5364723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a:xfrm>
            <a:off x="580012" y="6317441"/>
            <a:ext cx="2057400" cy="365125"/>
          </a:xfrm>
          <a:prstGeom prst="rect">
            <a:avLst/>
          </a:prstGeom>
        </p:spPr>
        <p:txBody>
          <a:bodyPr/>
          <a:lstStyle/>
          <a:p>
            <a:pPr eaLnBrk="0" fontAlgn="base" hangingPunct="0">
              <a:spcBef>
                <a:spcPct val="0"/>
              </a:spcBef>
              <a:spcAft>
                <a:spcPct val="0"/>
              </a:spcAft>
              <a:defRPr/>
            </a:pPr>
            <a:fld id="{D55DF508-BC5C-4F72-ABDA-15DE83201A4E}" type="datetimeFigureOut">
              <a:rPr lang="en-US" smtClean="0">
                <a:solidFill>
                  <a:prstClr val="black"/>
                </a:solidFill>
                <a:latin typeface="Century Gothic" panose="020B0502020202020204" pitchFamily="34" charset="0"/>
              </a:rPr>
              <a:pPr eaLnBrk="0" fontAlgn="base" hangingPunct="0">
                <a:spcBef>
                  <a:spcPct val="0"/>
                </a:spcBef>
                <a:spcAft>
                  <a:spcPct val="0"/>
                </a:spcAft>
                <a:defRPr/>
              </a:pPr>
              <a:t>6/1/2017</a:t>
            </a:fld>
            <a:endParaRPr lang="en-US" dirty="0">
              <a:solidFill>
                <a:prstClr val="black"/>
              </a:solidFill>
              <a:latin typeface="Century Gothic" panose="020B0502020202020204" pitchFamily="34" charset="0"/>
            </a:endParaRPr>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pPr eaLnBrk="0" fontAlgn="base" hangingPunct="0">
              <a:spcBef>
                <a:spcPct val="0"/>
              </a:spcBef>
              <a:spcAft>
                <a:spcPct val="0"/>
              </a:spcAft>
              <a:defRPr/>
            </a:pPr>
            <a:endParaRPr lang="en-US" dirty="0">
              <a:solidFill>
                <a:prstClr val="black"/>
              </a:solidFill>
              <a:latin typeface="Century Gothic" panose="020B0502020202020204" pitchFamily="34" charset="0"/>
            </a:endParaRPr>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pPr eaLnBrk="0" fontAlgn="base" hangingPunct="0">
              <a:spcBef>
                <a:spcPct val="0"/>
              </a:spcBef>
              <a:spcAft>
                <a:spcPct val="0"/>
              </a:spcAft>
              <a:defRPr/>
            </a:pPr>
            <a:fld id="{F3EE9FB3-EC52-40C2-A64E-B8EFDE3DB5DB}" type="slidenum">
              <a:rPr lang="en-US" smtClean="0">
                <a:solidFill>
                  <a:prstClr val="black"/>
                </a:solidFill>
                <a:latin typeface="Century Gothic" panose="020B0502020202020204" pitchFamily="34" charset="0"/>
              </a:rPr>
              <a:pPr eaLnBrk="0" fontAlgn="base" hangingPunct="0">
                <a:spcBef>
                  <a:spcPct val="0"/>
                </a:spcBef>
                <a:spcAft>
                  <a:spcPct val="0"/>
                </a:spcAft>
                <a:defRPr/>
              </a:pPr>
              <a:t>‹#›</a:t>
            </a:fld>
            <a:endParaRPr lang="en-US" dirty="0">
              <a:solidFill>
                <a:prstClr val="black"/>
              </a:solidFill>
              <a:latin typeface="Century Gothic" panose="020B0502020202020204" pitchFamily="34" charset="0"/>
            </a:endParaRPr>
          </a:p>
        </p:txBody>
      </p:sp>
    </p:spTree>
    <p:extLst>
      <p:ext uri="{BB962C8B-B14F-4D97-AF65-F5344CB8AC3E}">
        <p14:creationId xmlns:p14="http://schemas.microsoft.com/office/powerpoint/2010/main" val="34469942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a:xfrm>
            <a:off x="580012" y="6317441"/>
            <a:ext cx="2057400" cy="365125"/>
          </a:xfrm>
          <a:prstGeom prst="rect">
            <a:avLst/>
          </a:prstGeom>
        </p:spPr>
        <p:txBody>
          <a:bodyPr/>
          <a:lstStyle/>
          <a:p>
            <a:pPr eaLnBrk="0" fontAlgn="base" hangingPunct="0">
              <a:spcBef>
                <a:spcPct val="0"/>
              </a:spcBef>
              <a:spcAft>
                <a:spcPct val="0"/>
              </a:spcAft>
              <a:defRPr/>
            </a:pPr>
            <a:fld id="{3A4E1C64-6943-40E4-973A-F4D4D0ADAF62}" type="datetimeFigureOut">
              <a:rPr lang="en-US" smtClean="0">
                <a:solidFill>
                  <a:prstClr val="black"/>
                </a:solidFill>
                <a:latin typeface="Century Gothic" panose="020B0502020202020204" pitchFamily="34" charset="0"/>
              </a:rPr>
              <a:pPr eaLnBrk="0" fontAlgn="base" hangingPunct="0">
                <a:spcBef>
                  <a:spcPct val="0"/>
                </a:spcBef>
                <a:spcAft>
                  <a:spcPct val="0"/>
                </a:spcAft>
                <a:defRPr/>
              </a:pPr>
              <a:t>6/1/2017</a:t>
            </a:fld>
            <a:endParaRPr lang="en-US" dirty="0">
              <a:solidFill>
                <a:prstClr val="black"/>
              </a:solidFill>
              <a:latin typeface="Century Gothic" panose="020B0502020202020204" pitchFamily="34" charset="0"/>
            </a:endParaRPr>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pPr eaLnBrk="0" fontAlgn="base" hangingPunct="0">
              <a:spcBef>
                <a:spcPct val="0"/>
              </a:spcBef>
              <a:spcAft>
                <a:spcPct val="0"/>
              </a:spcAft>
              <a:defRPr/>
            </a:pPr>
            <a:endParaRPr lang="en-US" dirty="0">
              <a:solidFill>
                <a:prstClr val="black"/>
              </a:solidFill>
              <a:latin typeface="Century Gothic" panose="020B0502020202020204" pitchFamily="34" charset="0"/>
            </a:endParaRPr>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pPr eaLnBrk="0" fontAlgn="base" hangingPunct="0">
              <a:spcBef>
                <a:spcPct val="0"/>
              </a:spcBef>
              <a:spcAft>
                <a:spcPct val="0"/>
              </a:spcAft>
              <a:defRPr/>
            </a:pPr>
            <a:fld id="{D20DF958-5725-4E6D-B25D-E7434F326BED}" type="slidenum">
              <a:rPr lang="en-US" smtClean="0">
                <a:solidFill>
                  <a:prstClr val="black"/>
                </a:solidFill>
                <a:latin typeface="Century Gothic" panose="020B0502020202020204" pitchFamily="34" charset="0"/>
              </a:rPr>
              <a:pPr eaLnBrk="0" fontAlgn="base" hangingPunct="0">
                <a:spcBef>
                  <a:spcPct val="0"/>
                </a:spcBef>
                <a:spcAft>
                  <a:spcPct val="0"/>
                </a:spcAft>
                <a:defRPr/>
              </a:pPr>
              <a:t>‹#›</a:t>
            </a:fld>
            <a:endParaRPr lang="en-US" dirty="0">
              <a:solidFill>
                <a:prstClr val="black"/>
              </a:solidFill>
              <a:latin typeface="Century Gothic" panose="020B0502020202020204" pitchFamily="34" charset="0"/>
            </a:endParaRPr>
          </a:p>
        </p:txBody>
      </p:sp>
    </p:spTree>
    <p:extLst>
      <p:ext uri="{BB962C8B-B14F-4D97-AF65-F5344CB8AC3E}">
        <p14:creationId xmlns:p14="http://schemas.microsoft.com/office/powerpoint/2010/main" val="30684020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80012" y="6317441"/>
            <a:ext cx="2057400" cy="365125"/>
          </a:xfrm>
          <a:prstGeom prst="rect">
            <a:avLst/>
          </a:prstGeom>
        </p:spPr>
        <p:txBody>
          <a:bodyPr/>
          <a:lstStyle/>
          <a:p>
            <a:pPr eaLnBrk="0" fontAlgn="base" hangingPunct="0">
              <a:spcBef>
                <a:spcPct val="0"/>
              </a:spcBef>
              <a:spcAft>
                <a:spcPct val="0"/>
              </a:spcAft>
              <a:defRPr/>
            </a:pPr>
            <a:fld id="{4459BDAF-3198-42FF-A590-49415A97EBF3}" type="datetimeFigureOut">
              <a:rPr lang="en-US" smtClean="0">
                <a:solidFill>
                  <a:prstClr val="black"/>
                </a:solidFill>
                <a:latin typeface="Century Gothic" panose="020B0502020202020204" pitchFamily="34" charset="0"/>
              </a:rPr>
              <a:pPr eaLnBrk="0" fontAlgn="base" hangingPunct="0">
                <a:spcBef>
                  <a:spcPct val="0"/>
                </a:spcBef>
                <a:spcAft>
                  <a:spcPct val="0"/>
                </a:spcAft>
                <a:defRPr/>
              </a:pPr>
              <a:t>6/1/2017</a:t>
            </a:fld>
            <a:endParaRPr lang="en-US" dirty="0">
              <a:solidFill>
                <a:prstClr val="black"/>
              </a:solidFill>
              <a:latin typeface="Century Gothic" panose="020B0502020202020204" pitchFamily="34" charset="0"/>
            </a:endParaRPr>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pPr eaLnBrk="0" fontAlgn="base" hangingPunct="0">
              <a:spcBef>
                <a:spcPct val="0"/>
              </a:spcBef>
              <a:spcAft>
                <a:spcPct val="0"/>
              </a:spcAft>
              <a:defRPr/>
            </a:pPr>
            <a:endParaRPr lang="en-US" dirty="0">
              <a:solidFill>
                <a:prstClr val="black"/>
              </a:solidFill>
              <a:latin typeface="Century Gothic" panose="020B0502020202020204" pitchFamily="34" charset="0"/>
            </a:endParaRPr>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pPr eaLnBrk="0" fontAlgn="base" hangingPunct="0">
              <a:spcBef>
                <a:spcPct val="0"/>
              </a:spcBef>
              <a:spcAft>
                <a:spcPct val="0"/>
              </a:spcAft>
              <a:defRPr/>
            </a:pPr>
            <a:fld id="{681C5C86-4096-4CD6-8057-2D1ACA1E2316}" type="slidenum">
              <a:rPr lang="en-US" smtClean="0">
                <a:solidFill>
                  <a:prstClr val="black"/>
                </a:solidFill>
                <a:latin typeface="Century Gothic" panose="020B0502020202020204" pitchFamily="34" charset="0"/>
              </a:rPr>
              <a:pPr eaLnBrk="0" fontAlgn="base" hangingPunct="0">
                <a:spcBef>
                  <a:spcPct val="0"/>
                </a:spcBef>
                <a:spcAft>
                  <a:spcPct val="0"/>
                </a:spcAft>
                <a:defRPr/>
              </a:pPr>
              <a:t>‹#›</a:t>
            </a:fld>
            <a:endParaRPr lang="en-US" dirty="0">
              <a:solidFill>
                <a:prstClr val="black"/>
              </a:solidFill>
              <a:latin typeface="Century Gothic" panose="020B0502020202020204" pitchFamily="34" charset="0"/>
            </a:endParaRPr>
          </a:p>
        </p:txBody>
      </p:sp>
    </p:spTree>
    <p:extLst>
      <p:ext uri="{BB962C8B-B14F-4D97-AF65-F5344CB8AC3E}">
        <p14:creationId xmlns:p14="http://schemas.microsoft.com/office/powerpoint/2010/main" val="24755771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80012" y="6317441"/>
            <a:ext cx="2057400" cy="365125"/>
          </a:xfrm>
          <a:prstGeom prst="rect">
            <a:avLst/>
          </a:prstGeom>
        </p:spPr>
        <p:txBody>
          <a:bodyPr/>
          <a:lstStyle/>
          <a:p>
            <a:pPr eaLnBrk="0" fontAlgn="base" hangingPunct="0">
              <a:spcBef>
                <a:spcPct val="0"/>
              </a:spcBef>
              <a:spcAft>
                <a:spcPct val="0"/>
              </a:spcAft>
              <a:defRPr/>
            </a:pPr>
            <a:fld id="{DD05BAE4-F409-4812-8DE3-6A711F6791F4}" type="datetimeFigureOut">
              <a:rPr lang="en-US" smtClean="0">
                <a:solidFill>
                  <a:prstClr val="black"/>
                </a:solidFill>
                <a:latin typeface="Century Gothic" panose="020B0502020202020204" pitchFamily="34" charset="0"/>
              </a:rPr>
              <a:pPr eaLnBrk="0" fontAlgn="base" hangingPunct="0">
                <a:spcBef>
                  <a:spcPct val="0"/>
                </a:spcBef>
                <a:spcAft>
                  <a:spcPct val="0"/>
                </a:spcAft>
                <a:defRPr/>
              </a:pPr>
              <a:t>6/1/2017</a:t>
            </a:fld>
            <a:endParaRPr lang="en-US" dirty="0">
              <a:solidFill>
                <a:prstClr val="black"/>
              </a:solidFill>
              <a:latin typeface="Century Gothic" panose="020B0502020202020204" pitchFamily="34" charset="0"/>
            </a:endParaRPr>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pPr eaLnBrk="0" fontAlgn="base" hangingPunct="0">
              <a:spcBef>
                <a:spcPct val="0"/>
              </a:spcBef>
              <a:spcAft>
                <a:spcPct val="0"/>
              </a:spcAft>
              <a:defRPr/>
            </a:pPr>
            <a:endParaRPr lang="en-US" dirty="0">
              <a:solidFill>
                <a:prstClr val="black"/>
              </a:solidFill>
              <a:latin typeface="Century Gothic" panose="020B0502020202020204" pitchFamily="34" charset="0"/>
            </a:endParaRPr>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pPr eaLnBrk="0" fontAlgn="base" hangingPunct="0">
              <a:spcBef>
                <a:spcPct val="0"/>
              </a:spcBef>
              <a:spcAft>
                <a:spcPct val="0"/>
              </a:spcAft>
              <a:defRPr/>
            </a:pPr>
            <a:fld id="{F55A59E3-711D-4C90-9113-3E7A5C0400AB}" type="slidenum">
              <a:rPr lang="en-US" smtClean="0">
                <a:solidFill>
                  <a:prstClr val="black"/>
                </a:solidFill>
                <a:latin typeface="Century Gothic" panose="020B0502020202020204" pitchFamily="34" charset="0"/>
              </a:rPr>
              <a:pPr eaLnBrk="0" fontAlgn="base" hangingPunct="0">
                <a:spcBef>
                  <a:spcPct val="0"/>
                </a:spcBef>
                <a:spcAft>
                  <a:spcPct val="0"/>
                </a:spcAft>
                <a:defRPr/>
              </a:pPr>
              <a:t>‹#›</a:t>
            </a:fld>
            <a:endParaRPr lang="en-US" dirty="0">
              <a:solidFill>
                <a:prstClr val="black"/>
              </a:solidFill>
              <a:latin typeface="Century Gothic" panose="020B0502020202020204" pitchFamily="34" charset="0"/>
            </a:endParaRPr>
          </a:p>
        </p:txBody>
      </p:sp>
    </p:spTree>
    <p:extLst>
      <p:ext uri="{BB962C8B-B14F-4D97-AF65-F5344CB8AC3E}">
        <p14:creationId xmlns:p14="http://schemas.microsoft.com/office/powerpoint/2010/main" val="36695932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580012" y="6317441"/>
            <a:ext cx="2057400" cy="365125"/>
          </a:xfrm>
          <a:prstGeom prst="rect">
            <a:avLst/>
          </a:prstGeom>
        </p:spPr>
        <p:txBody>
          <a:bodyPr/>
          <a:lstStyle>
            <a:lvl1pPr>
              <a:defRPr/>
            </a:lvl1pPr>
          </a:lstStyle>
          <a:p>
            <a:pPr eaLnBrk="0" fontAlgn="base" hangingPunct="0">
              <a:spcBef>
                <a:spcPct val="0"/>
              </a:spcBef>
              <a:spcAft>
                <a:spcPct val="0"/>
              </a:spcAft>
              <a:defRPr/>
            </a:pPr>
            <a:endParaRPr lang="en-US" altLang="en-US" dirty="0">
              <a:solidFill>
                <a:prstClr val="black"/>
              </a:solidFill>
              <a:latin typeface="Century Gothic" panose="020B0502020202020204" pitchFamily="34" charset="0"/>
            </a:endParaRPr>
          </a:p>
        </p:txBody>
      </p:sp>
      <p:sp>
        <p:nvSpPr>
          <p:cNvPr id="6" name="Footer Placeholder 5"/>
          <p:cNvSpPr>
            <a:spLocks noGrp="1" noChangeArrowheads="1"/>
          </p:cNvSpPr>
          <p:nvPr>
            <p:ph type="ftr" sz="quarter" idx="11"/>
          </p:nvPr>
        </p:nvSpPr>
        <p:spPr>
          <a:xfrm>
            <a:off x="3028950" y="6356351"/>
            <a:ext cx="3086100" cy="365125"/>
          </a:xfrm>
          <a:prstGeom prst="rect">
            <a:avLst/>
          </a:prstGeom>
        </p:spPr>
        <p:txBody>
          <a:bodyPr/>
          <a:lstStyle>
            <a:lvl1pPr>
              <a:defRPr/>
            </a:lvl1pPr>
          </a:lstStyle>
          <a:p>
            <a:pPr eaLnBrk="0" fontAlgn="base" hangingPunct="0">
              <a:spcBef>
                <a:spcPct val="0"/>
              </a:spcBef>
              <a:spcAft>
                <a:spcPct val="0"/>
              </a:spcAft>
              <a:defRPr/>
            </a:pPr>
            <a:endParaRPr lang="en-US" altLang="en-US" dirty="0">
              <a:solidFill>
                <a:prstClr val="black"/>
              </a:solidFill>
              <a:latin typeface="Century Gothic" panose="020B0502020202020204" pitchFamily="34" charset="0"/>
            </a:endParaRPr>
          </a:p>
        </p:txBody>
      </p:sp>
      <p:sp>
        <p:nvSpPr>
          <p:cNvPr id="7" name="Slide Number Placeholder 6"/>
          <p:cNvSpPr>
            <a:spLocks noGrp="1" noChangeArrowheads="1"/>
          </p:cNvSpPr>
          <p:nvPr>
            <p:ph type="sldNum" sz="quarter" idx="12"/>
          </p:nvPr>
        </p:nvSpPr>
        <p:spPr>
          <a:xfrm>
            <a:off x="6457950" y="6356351"/>
            <a:ext cx="2057400" cy="365125"/>
          </a:xfrm>
          <a:prstGeom prst="rect">
            <a:avLst/>
          </a:prstGeom>
        </p:spPr>
        <p:txBody>
          <a:bodyPr/>
          <a:lstStyle>
            <a:lvl1pPr>
              <a:defRPr/>
            </a:lvl1pPr>
          </a:lstStyle>
          <a:p>
            <a:pPr eaLnBrk="0" fontAlgn="base" hangingPunct="0">
              <a:spcBef>
                <a:spcPct val="0"/>
              </a:spcBef>
              <a:spcAft>
                <a:spcPct val="0"/>
              </a:spcAft>
              <a:defRPr/>
            </a:pPr>
            <a:fld id="{38B96290-1C8F-4D49-BC4E-3552CBAD0FD9}" type="slidenum">
              <a:rPr lang="en-US" altLang="en-US">
                <a:solidFill>
                  <a:prstClr val="black"/>
                </a:solidFill>
                <a:latin typeface="Century Gothic" panose="020B0502020202020204" pitchFamily="34" charset="0"/>
              </a:rPr>
              <a:pPr eaLnBrk="0" fontAlgn="base" hangingPunct="0">
                <a:spcBef>
                  <a:spcPct val="0"/>
                </a:spcBef>
                <a:spcAft>
                  <a:spcPct val="0"/>
                </a:spcAft>
                <a:defRPr/>
              </a:pPr>
              <a:t>‹#›</a:t>
            </a:fld>
            <a:endParaRPr lang="en-US" altLang="en-US" dirty="0">
              <a:solidFill>
                <a:prstClr val="black"/>
              </a:solidFill>
              <a:latin typeface="Century Gothic" panose="020B0502020202020204" pitchFamily="34" charset="0"/>
            </a:endParaRPr>
          </a:p>
        </p:txBody>
      </p:sp>
    </p:spTree>
    <p:extLst>
      <p:ext uri="{BB962C8B-B14F-4D97-AF65-F5344CB8AC3E}">
        <p14:creationId xmlns:p14="http://schemas.microsoft.com/office/powerpoint/2010/main" val="41229979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1"/>
            <a:ext cx="7886700" cy="2852737"/>
          </a:xfrm>
        </p:spPr>
        <p:txBody>
          <a:bodyPr anchor="b"/>
          <a:lstStyle>
            <a:lvl1pPr>
              <a:defRPr sz="4500">
                <a:latin typeface="Garamond" panose="02020404030301010803" pitchFamily="18" charset="0"/>
              </a:defRPr>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6"/>
            <a:ext cx="7886700" cy="1500187"/>
          </a:xfrm>
        </p:spPr>
        <p:txBody>
          <a:bodyPr/>
          <a:lstStyle>
            <a:lvl1pPr marL="0" indent="0">
              <a:buNone/>
              <a:defRPr sz="1800">
                <a:solidFill>
                  <a:schemeClr val="tx1">
                    <a:tint val="75000"/>
                  </a:schemeClr>
                </a:solidFill>
                <a:latin typeface="Garamond" panose="02020404030301010803" pitchFamily="18" charset="0"/>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8203570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4800">
                <a:latin typeface="Garamond" panose="02020404030301010803" pitchFamily="18" charset="0"/>
              </a:defRPr>
            </a:lvl1p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normAutofit/>
          </a:bodyPr>
          <a:lstStyle>
            <a:lvl1pPr>
              <a:defRPr sz="1800">
                <a:latin typeface="Garamond" panose="02020404030301010803" pitchFamily="18" charset="0"/>
              </a:defRPr>
            </a:lvl1pPr>
            <a:lvl2pPr>
              <a:defRPr sz="1800">
                <a:latin typeface="Garamond" panose="02020404030301010803" pitchFamily="18" charset="0"/>
              </a:defRPr>
            </a:lvl2pPr>
            <a:lvl3pPr>
              <a:defRPr sz="1800">
                <a:latin typeface="Garamond" panose="02020404030301010803" pitchFamily="18" charset="0"/>
              </a:defRPr>
            </a:lvl3pPr>
            <a:lvl4pPr>
              <a:defRPr sz="1800">
                <a:latin typeface="Garamond" panose="02020404030301010803" pitchFamily="18" charset="0"/>
              </a:defRPr>
            </a:lvl4pPr>
            <a:lvl5pPr>
              <a:defRPr sz="1800">
                <a:latin typeface="Garamond" panose="02020404030301010803" pitchFamily="18"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normAutofit/>
          </a:bodyPr>
          <a:lstStyle>
            <a:lvl1pPr>
              <a:defRPr sz="1800">
                <a:latin typeface="Garamond" panose="02020404030301010803" pitchFamily="18" charset="0"/>
              </a:defRPr>
            </a:lvl1pPr>
            <a:lvl2pPr>
              <a:defRPr sz="1800">
                <a:latin typeface="Garamond" panose="02020404030301010803" pitchFamily="18" charset="0"/>
              </a:defRPr>
            </a:lvl2pPr>
            <a:lvl3pPr>
              <a:defRPr sz="1800">
                <a:latin typeface="Garamond" panose="02020404030301010803" pitchFamily="18" charset="0"/>
              </a:defRPr>
            </a:lvl3pPr>
            <a:lvl4pPr>
              <a:defRPr sz="1800">
                <a:latin typeface="Garamond" panose="02020404030301010803" pitchFamily="18" charset="0"/>
              </a:defRPr>
            </a:lvl4pPr>
            <a:lvl5pPr>
              <a:defRPr sz="1800">
                <a:latin typeface="Garamond" panose="02020404030301010803" pitchFamily="18"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58855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8"/>
            <a:ext cx="7886700" cy="1325563"/>
          </a:xfrm>
        </p:spPr>
        <p:txBody>
          <a:bodyPr>
            <a:normAutofit/>
          </a:bodyPr>
          <a:lstStyle>
            <a:lvl1pPr>
              <a:defRPr sz="4800">
                <a:latin typeface="Garamond" panose="02020404030301010803" pitchFamily="18" charset="0"/>
              </a:defRPr>
            </a:lvl1p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atin typeface="Garamond" panose="02020404030301010803" pitchFamily="18"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lvl1pPr>
              <a:defRPr>
                <a:latin typeface="Garamond" panose="02020404030301010803" pitchFamily="18" charset="0"/>
              </a:defRPr>
            </a:lvl1pPr>
            <a:lvl2pPr>
              <a:defRPr>
                <a:latin typeface="Garamond" panose="02020404030301010803" pitchFamily="18" charset="0"/>
              </a:defRPr>
            </a:lvl2pPr>
            <a:lvl3pPr>
              <a:defRPr>
                <a:latin typeface="Garamond" panose="02020404030301010803" pitchFamily="18" charset="0"/>
              </a:defRPr>
            </a:lvl3pPr>
            <a:lvl4pPr>
              <a:defRPr>
                <a:latin typeface="Garamond" panose="02020404030301010803" pitchFamily="18" charset="0"/>
              </a:defRPr>
            </a:lvl4pPr>
            <a:lvl5pPr>
              <a:defRPr>
                <a:latin typeface="Garamond" panose="02020404030301010803" pitchFamily="18"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1" y="1681163"/>
            <a:ext cx="3887391" cy="823912"/>
          </a:xfrm>
        </p:spPr>
        <p:txBody>
          <a:bodyPr anchor="b"/>
          <a:lstStyle>
            <a:lvl1pPr marL="0" indent="0">
              <a:buNone/>
              <a:defRPr sz="1800" b="1">
                <a:latin typeface="Garamond" panose="02020404030301010803" pitchFamily="18"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1" y="2505075"/>
            <a:ext cx="3887391" cy="3684588"/>
          </a:xfrm>
        </p:spPr>
        <p:txBody>
          <a:bodyPr/>
          <a:lstStyle>
            <a:lvl1pPr>
              <a:defRPr>
                <a:latin typeface="Garamond" panose="02020404030301010803" pitchFamily="18" charset="0"/>
              </a:defRPr>
            </a:lvl1pPr>
            <a:lvl2pPr>
              <a:defRPr>
                <a:latin typeface="Garamond" panose="02020404030301010803" pitchFamily="18" charset="0"/>
              </a:defRPr>
            </a:lvl2pPr>
            <a:lvl3pPr>
              <a:defRPr>
                <a:latin typeface="Garamond" panose="02020404030301010803" pitchFamily="18" charset="0"/>
              </a:defRPr>
            </a:lvl3pPr>
            <a:lvl4pPr>
              <a:defRPr>
                <a:latin typeface="Garamond" panose="02020404030301010803" pitchFamily="18" charset="0"/>
              </a:defRPr>
            </a:lvl4pPr>
            <a:lvl5pPr>
              <a:defRPr>
                <a:latin typeface="Garamond" panose="02020404030301010803" pitchFamily="18"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7421480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5400">
                <a:latin typeface="Garamond" panose="02020404030301010803" pitchFamily="18"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3827920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91099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atin typeface="Garamond" panose="02020404030301010803" pitchFamily="18"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3887391" y="987428"/>
            <a:ext cx="4629150" cy="4873625"/>
          </a:xfrm>
        </p:spPr>
        <p:txBody>
          <a:bodyPr/>
          <a:lstStyle>
            <a:lvl1pPr>
              <a:defRPr sz="2400">
                <a:latin typeface="Garamond" panose="02020404030301010803" pitchFamily="18" charset="0"/>
              </a:defRPr>
            </a:lvl1pPr>
            <a:lvl2pPr>
              <a:defRPr sz="2100">
                <a:latin typeface="Garamond" panose="02020404030301010803" pitchFamily="18" charset="0"/>
              </a:defRPr>
            </a:lvl2pPr>
            <a:lvl3pPr>
              <a:defRPr sz="1800">
                <a:latin typeface="Garamond" panose="02020404030301010803" pitchFamily="18" charset="0"/>
              </a:defRPr>
            </a:lvl3pPr>
            <a:lvl4pPr>
              <a:defRPr sz="1500">
                <a:latin typeface="Garamond" panose="02020404030301010803" pitchFamily="18" charset="0"/>
              </a:defRPr>
            </a:lvl4pPr>
            <a:lvl5pPr>
              <a:defRPr sz="1500">
                <a:latin typeface="Garamond" panose="02020404030301010803" pitchFamily="18" charset="0"/>
              </a:defRPr>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atin typeface="Garamond" panose="02020404030301010803" pitchFamily="18" charset="0"/>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Tree>
    <p:extLst>
      <p:ext uri="{BB962C8B-B14F-4D97-AF65-F5344CB8AC3E}">
        <p14:creationId xmlns:p14="http://schemas.microsoft.com/office/powerpoint/2010/main" val="23163779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8"/>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a:xfrm>
            <a:off x="628650" y="6356353"/>
            <a:ext cx="2057400" cy="365125"/>
          </a:xfrm>
          <a:prstGeom prst="rect">
            <a:avLst/>
          </a:prstGeom>
        </p:spPr>
        <p:txBody>
          <a:bodyPr/>
          <a:lstStyle/>
          <a:p>
            <a:fld id="{83C434A3-A9C0-4E41-97E4-A4F1D15E2330}" type="datetimeFigureOut">
              <a:rPr lang="en-US" smtClean="0"/>
              <a:t>6/1/2017</a:t>
            </a:fld>
            <a:endParaRPr lang="en-US"/>
          </a:p>
        </p:txBody>
      </p:sp>
      <p:sp>
        <p:nvSpPr>
          <p:cNvPr id="6" name="Footer Placeholder 5"/>
          <p:cNvSpPr>
            <a:spLocks noGrp="1"/>
          </p:cNvSpPr>
          <p:nvPr>
            <p:ph type="ftr" sz="quarter" idx="11"/>
          </p:nvPr>
        </p:nvSpPr>
        <p:spPr>
          <a:xfrm>
            <a:off x="3028950" y="6356353"/>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3"/>
            <a:ext cx="2057400" cy="365125"/>
          </a:xfrm>
          <a:prstGeom prst="rect">
            <a:avLst/>
          </a:prstGeom>
        </p:spPr>
        <p:txBody>
          <a:bodyPr/>
          <a:lstStyle/>
          <a:p>
            <a:fld id="{43E966C6-D68D-4516-9759-10089C0C4B9A}" type="slidenum">
              <a:rPr lang="en-US" smtClean="0"/>
              <a:t>‹#›</a:t>
            </a:fld>
            <a:endParaRPr lang="en-US"/>
          </a:p>
        </p:txBody>
      </p:sp>
    </p:spTree>
    <p:extLst>
      <p:ext uri="{BB962C8B-B14F-4D97-AF65-F5344CB8AC3E}">
        <p14:creationId xmlns:p14="http://schemas.microsoft.com/office/powerpoint/2010/main" val="396238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8"/>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7792315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685800" rtl="0" eaLnBrk="1" latinLnBrk="0" hangingPunct="1">
        <a:lnSpc>
          <a:spcPct val="90000"/>
        </a:lnSpc>
        <a:spcBef>
          <a:spcPct val="0"/>
        </a:spcBef>
        <a:buNone/>
        <a:defRPr sz="4800" kern="1200">
          <a:solidFill>
            <a:schemeClr val="tx1"/>
          </a:solidFill>
          <a:latin typeface="Garamond" panose="02020404030301010803" pitchFamily="18" charset="0"/>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Garamond" panose="02020404030301010803" pitchFamily="18"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Garamond" panose="02020404030301010803" pitchFamily="18"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Garamond" panose="02020404030301010803" pitchFamily="18"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Garamond" panose="02020404030301010803" pitchFamily="18"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Garamond" panose="02020404030301010803" pitchFamily="18"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14"/>
          <a:stretch>
            <a:fillRect/>
          </a:stretch>
        </p:blipFill>
        <p:spPr>
          <a:xfrm>
            <a:off x="-183688" y="0"/>
            <a:ext cx="9327688" cy="7102456"/>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54957202"/>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527538"/>
            <a:ext cx="7886700" cy="1617785"/>
          </a:xfrm>
        </p:spPr>
        <p:txBody>
          <a:bodyPr>
            <a:normAutofit/>
          </a:bodyPr>
          <a:lstStyle/>
          <a:p>
            <a:pPr algn="ctr"/>
            <a:r>
              <a:rPr lang="en-US" dirty="0" smtClean="0">
                <a:latin typeface="Arial"/>
                <a:cs typeface="Arial"/>
              </a:rPr>
              <a:t>Elder Abuse and Chapter 55</a:t>
            </a:r>
            <a:endParaRPr lang="en-US" dirty="0">
              <a:latin typeface="Arial"/>
              <a:cs typeface="Arial"/>
            </a:endParaRPr>
          </a:p>
        </p:txBody>
      </p:sp>
      <p:sp>
        <p:nvSpPr>
          <p:cNvPr id="3" name="Content Placeholder 2"/>
          <p:cNvSpPr>
            <a:spLocks noGrp="1"/>
          </p:cNvSpPr>
          <p:nvPr>
            <p:ph idx="1"/>
          </p:nvPr>
        </p:nvSpPr>
        <p:spPr/>
        <p:txBody>
          <a:bodyPr/>
          <a:lstStyle/>
          <a:p>
            <a:pPr>
              <a:buNone/>
            </a:pPr>
            <a:endParaRPr lang="en-US" sz="2400" dirty="0" smtClean="0">
              <a:latin typeface="Arial Unicode MS"/>
              <a:cs typeface="Arial Unicode MS"/>
            </a:endParaRPr>
          </a:p>
          <a:p>
            <a:pPr>
              <a:buNone/>
            </a:pPr>
            <a:endParaRPr lang="en-US" sz="2400" dirty="0" smtClean="0">
              <a:latin typeface="Arial Unicode MS"/>
              <a:cs typeface="Arial Unicode MS"/>
            </a:endParaRPr>
          </a:p>
          <a:p>
            <a:pPr>
              <a:buNone/>
            </a:pPr>
            <a:endParaRPr lang="en-US" sz="2400" dirty="0" smtClean="0">
              <a:latin typeface="Arial Unicode MS"/>
              <a:cs typeface="Arial Unicode MS"/>
            </a:endParaRPr>
          </a:p>
          <a:p>
            <a:pPr>
              <a:buNone/>
            </a:pPr>
            <a:endParaRPr lang="en-US" sz="2400" dirty="0" smtClean="0">
              <a:latin typeface="Arial Unicode MS"/>
              <a:cs typeface="Arial Unicode MS"/>
            </a:endParaRPr>
          </a:p>
          <a:p>
            <a:pPr>
              <a:buNone/>
            </a:pPr>
            <a:endParaRPr lang="en-US" sz="2400" dirty="0" smtClean="0">
              <a:latin typeface="Arial Unicode MS"/>
              <a:cs typeface="Arial Unicode MS"/>
            </a:endParaRPr>
          </a:p>
          <a:p>
            <a:endParaRPr lang="en-US" dirty="0"/>
          </a:p>
        </p:txBody>
      </p:sp>
      <p:pic>
        <p:nvPicPr>
          <p:cNvPr id="4" name="Picture 3"/>
          <p:cNvPicPr>
            <a:picLocks noChangeAspect="1"/>
          </p:cNvPicPr>
          <p:nvPr/>
        </p:nvPicPr>
        <p:blipFill>
          <a:blip r:embed="rId3"/>
          <a:stretch>
            <a:fillRect/>
          </a:stretch>
        </p:blipFill>
        <p:spPr>
          <a:xfrm>
            <a:off x="2798397" y="2232546"/>
            <a:ext cx="3637573" cy="2421727"/>
          </a:xfrm>
          <a:prstGeom prst="rect">
            <a:avLst/>
          </a:prstGeom>
        </p:spPr>
      </p:pic>
    </p:spTree>
    <p:extLst>
      <p:ext uri="{BB962C8B-B14F-4D97-AF65-F5344CB8AC3E}">
        <p14:creationId xmlns:p14="http://schemas.microsoft.com/office/powerpoint/2010/main" val="26417781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7"/>
          <p:cNvSpPr>
            <a:spLocks noChangeArrowheads="1"/>
          </p:cNvSpPr>
          <p:nvPr/>
        </p:nvSpPr>
        <p:spPr bwMode="auto">
          <a:xfrm>
            <a:off x="1657350" y="1803400"/>
            <a:ext cx="5538788" cy="757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fontAlgn="auto" hangingPunct="1">
              <a:spcBef>
                <a:spcPts val="0"/>
              </a:spcBef>
              <a:spcAft>
                <a:spcPts val="0"/>
              </a:spcAft>
              <a:defRPr/>
            </a:pPr>
            <a:endParaRPr lang="en-US" altLang="en-US" sz="2400" dirty="0">
              <a:solidFill>
                <a:srgbClr val="301076"/>
              </a:solidFill>
              <a:latin typeface="+mn-lt"/>
            </a:endParaRPr>
          </a:p>
        </p:txBody>
      </p:sp>
      <p:pic>
        <p:nvPicPr>
          <p:cNvPr id="7" name="Picture 6"/>
          <p:cNvPicPr>
            <a:picLocks noChangeAspect="1"/>
          </p:cNvPicPr>
          <p:nvPr/>
        </p:nvPicPr>
        <p:blipFill>
          <a:blip r:embed="rId3"/>
          <a:stretch>
            <a:fillRect/>
          </a:stretch>
        </p:blipFill>
        <p:spPr>
          <a:xfrm>
            <a:off x="2192272" y="2351990"/>
            <a:ext cx="4721065" cy="3142459"/>
          </a:xfrm>
          <a:prstGeom prst="rect">
            <a:avLst/>
          </a:prstGeom>
        </p:spPr>
      </p:pic>
      <p:sp>
        <p:nvSpPr>
          <p:cNvPr id="6" name="Title 5"/>
          <p:cNvSpPr>
            <a:spLocks noGrp="1"/>
          </p:cNvSpPr>
          <p:nvPr>
            <p:ph type="ctrTitle"/>
          </p:nvPr>
        </p:nvSpPr>
        <p:spPr>
          <a:xfrm>
            <a:off x="463766" y="547749"/>
            <a:ext cx="8178076" cy="1634270"/>
          </a:xfrm>
        </p:spPr>
        <p:txBody>
          <a:bodyPr/>
          <a:lstStyle/>
          <a:p>
            <a:r>
              <a:rPr lang="en-US" dirty="0"/>
              <a:t>Responding – What happens next?</a:t>
            </a:r>
            <a:br>
              <a:rPr lang="en-US" dirty="0"/>
            </a:br>
            <a:endParaRPr lang="en-US" dirty="0"/>
          </a:p>
        </p:txBody>
      </p:sp>
    </p:spTree>
    <p:extLst>
      <p:ext uri="{BB962C8B-B14F-4D97-AF65-F5344CB8AC3E}">
        <p14:creationId xmlns:p14="http://schemas.microsoft.com/office/powerpoint/2010/main" val="5449894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66486" y="554561"/>
            <a:ext cx="6858000" cy="1031051"/>
          </a:xfrm>
        </p:spPr>
        <p:txBody>
          <a:bodyPr>
            <a:normAutofit fontScale="90000"/>
          </a:bodyPr>
          <a:lstStyle/>
          <a:p>
            <a:r>
              <a:rPr lang="en-US" dirty="0" smtClean="0"/>
              <a:t>RESPONDING – What to do?</a:t>
            </a:r>
            <a:endParaRPr lang="en-US" dirty="0"/>
          </a:p>
        </p:txBody>
      </p:sp>
      <p:sp>
        <p:nvSpPr>
          <p:cNvPr id="3" name="Subtitle 2"/>
          <p:cNvSpPr>
            <a:spLocks noGrp="1"/>
          </p:cNvSpPr>
          <p:nvPr>
            <p:ph type="subTitle" idx="1"/>
          </p:nvPr>
        </p:nvSpPr>
        <p:spPr>
          <a:xfrm>
            <a:off x="831916" y="1795627"/>
            <a:ext cx="6858000" cy="1143583"/>
          </a:xfrm>
        </p:spPr>
        <p:txBody>
          <a:bodyPr>
            <a:normAutofit/>
          </a:bodyPr>
          <a:lstStyle/>
          <a:p>
            <a:r>
              <a:rPr lang="en-US" sz="3200" dirty="0" smtClean="0"/>
              <a:t>Limited Reporting Rules in Wisconsin Required as part of professional duties</a:t>
            </a:r>
            <a:endParaRPr lang="en-US" sz="3200" dirty="0"/>
          </a:p>
        </p:txBody>
      </p:sp>
      <p:sp>
        <p:nvSpPr>
          <p:cNvPr id="5" name="TextBox 4"/>
          <p:cNvSpPr txBox="1"/>
          <p:nvPr/>
        </p:nvSpPr>
        <p:spPr>
          <a:xfrm>
            <a:off x="1190163" y="2802267"/>
            <a:ext cx="2558005" cy="2031325"/>
          </a:xfrm>
          <a:prstGeom prst="rect">
            <a:avLst/>
          </a:prstGeom>
          <a:noFill/>
        </p:spPr>
        <p:txBody>
          <a:bodyPr wrap="square" rtlCol="0">
            <a:spAutoFit/>
          </a:bodyPr>
          <a:lstStyle/>
          <a:p>
            <a:pPr marL="285750" indent="-285750">
              <a:lnSpc>
                <a:spcPct val="150000"/>
              </a:lnSpc>
              <a:buFont typeface="Wingdings" panose="05000000000000000000" pitchFamily="2" charset="2"/>
              <a:buChar char="§"/>
            </a:pPr>
            <a:r>
              <a:rPr lang="en-US" sz="2800" dirty="0" smtClean="0"/>
              <a:t>Nurses</a:t>
            </a:r>
          </a:p>
          <a:p>
            <a:pPr marL="285750" indent="-285750">
              <a:lnSpc>
                <a:spcPct val="150000"/>
              </a:lnSpc>
              <a:buFont typeface="Wingdings" panose="05000000000000000000" pitchFamily="2" charset="2"/>
              <a:buChar char="§"/>
            </a:pPr>
            <a:r>
              <a:rPr lang="en-US" sz="2800" dirty="0" smtClean="0"/>
              <a:t>Doctors</a:t>
            </a:r>
          </a:p>
          <a:p>
            <a:pPr marL="285750" indent="-285750">
              <a:lnSpc>
                <a:spcPct val="150000"/>
              </a:lnSpc>
              <a:buFont typeface="Wingdings" panose="05000000000000000000" pitchFamily="2" charset="2"/>
              <a:buChar char="§"/>
            </a:pPr>
            <a:r>
              <a:rPr lang="en-US" sz="2800" dirty="0" smtClean="0"/>
              <a:t>Psychologists</a:t>
            </a:r>
            <a:endParaRPr lang="en-US" sz="2800" dirty="0"/>
          </a:p>
        </p:txBody>
      </p:sp>
      <p:sp>
        <p:nvSpPr>
          <p:cNvPr id="6" name="TextBox 5"/>
          <p:cNvSpPr txBox="1"/>
          <p:nvPr/>
        </p:nvSpPr>
        <p:spPr>
          <a:xfrm>
            <a:off x="4664597" y="2802267"/>
            <a:ext cx="3159889" cy="2677656"/>
          </a:xfrm>
          <a:prstGeom prst="rect">
            <a:avLst/>
          </a:prstGeom>
          <a:noFill/>
        </p:spPr>
        <p:txBody>
          <a:bodyPr wrap="square" rtlCol="0">
            <a:spAutoFit/>
          </a:bodyPr>
          <a:lstStyle/>
          <a:p>
            <a:pPr marL="285750" indent="-285750">
              <a:lnSpc>
                <a:spcPct val="150000"/>
              </a:lnSpc>
              <a:buFont typeface="Wingdings" panose="05000000000000000000" pitchFamily="2" charset="2"/>
              <a:buChar char="§"/>
            </a:pPr>
            <a:r>
              <a:rPr lang="en-US" sz="2800" dirty="0" smtClean="0"/>
              <a:t>Social Workers</a:t>
            </a:r>
          </a:p>
          <a:p>
            <a:pPr marL="285750" indent="-285750">
              <a:lnSpc>
                <a:spcPct val="150000"/>
              </a:lnSpc>
              <a:buFont typeface="Wingdings" panose="05000000000000000000" pitchFamily="2" charset="2"/>
              <a:buChar char="§"/>
            </a:pPr>
            <a:r>
              <a:rPr lang="en-US" sz="2800" dirty="0" smtClean="0"/>
              <a:t>Therapists</a:t>
            </a:r>
          </a:p>
          <a:p>
            <a:pPr marL="285750" indent="-285750">
              <a:buFont typeface="Wingdings" panose="05000000000000000000" pitchFamily="2" charset="2"/>
              <a:buChar char="§"/>
            </a:pPr>
            <a:r>
              <a:rPr lang="en-US" sz="2800" dirty="0" smtClean="0"/>
              <a:t>Employees of state-licensed or regulated facilities</a:t>
            </a:r>
            <a:endParaRPr lang="en-US" sz="2800" dirty="0"/>
          </a:p>
        </p:txBody>
      </p:sp>
    </p:spTree>
    <p:extLst>
      <p:ext uri="{BB962C8B-B14F-4D97-AF65-F5344CB8AC3E}">
        <p14:creationId xmlns:p14="http://schemas.microsoft.com/office/powerpoint/2010/main" val="18182410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RESPONDING – What to do?</a:t>
            </a:r>
          </a:p>
        </p:txBody>
      </p:sp>
      <p:sp>
        <p:nvSpPr>
          <p:cNvPr id="3" name="Content Placeholder 2"/>
          <p:cNvSpPr>
            <a:spLocks noGrp="1"/>
          </p:cNvSpPr>
          <p:nvPr>
            <p:ph idx="1"/>
          </p:nvPr>
        </p:nvSpPr>
        <p:spPr>
          <a:xfrm>
            <a:off x="628650" y="1456744"/>
            <a:ext cx="7886700" cy="4351338"/>
          </a:xfrm>
        </p:spPr>
        <p:txBody>
          <a:bodyPr>
            <a:normAutofit/>
          </a:bodyPr>
          <a:lstStyle/>
          <a:p>
            <a:pPr marL="0" indent="0">
              <a:buNone/>
            </a:pPr>
            <a:r>
              <a:rPr lang="en-US" sz="4000" dirty="0" smtClean="0"/>
              <a:t>Limited Reporting Rules in Wisconsin</a:t>
            </a:r>
          </a:p>
          <a:p>
            <a:pPr marL="0" indent="0">
              <a:buNone/>
            </a:pPr>
            <a:r>
              <a:rPr lang="en-US" sz="2000" dirty="0" smtClean="0"/>
              <a:t>If the elder is being seen in the course of a person’s professional duties…</a:t>
            </a:r>
          </a:p>
          <a:p>
            <a:pPr marL="0" indent="0">
              <a:buNone/>
            </a:pPr>
            <a:endParaRPr lang="en-US" sz="2000" dirty="0"/>
          </a:p>
          <a:p>
            <a:pPr marL="0" indent="0">
              <a:buNone/>
            </a:pPr>
            <a:r>
              <a:rPr lang="en-US" sz="2400" b="1" dirty="0" smtClean="0">
                <a:solidFill>
                  <a:srgbClr val="7030A0"/>
                </a:solidFill>
              </a:rPr>
              <a:t>AND</a:t>
            </a:r>
            <a:r>
              <a:rPr lang="en-US" sz="2400" dirty="0" smtClean="0"/>
              <a:t>: the elder at risk has requested the person to make a report</a:t>
            </a:r>
          </a:p>
          <a:p>
            <a:pPr marL="0" indent="0">
              <a:buNone/>
            </a:pPr>
            <a:endParaRPr lang="en-US" sz="2400" dirty="0"/>
          </a:p>
          <a:p>
            <a:pPr marL="0" indent="0">
              <a:buNone/>
            </a:pPr>
            <a:r>
              <a:rPr lang="en-US" sz="2400" b="1" dirty="0" smtClean="0">
                <a:solidFill>
                  <a:srgbClr val="7030A0"/>
                </a:solidFill>
              </a:rPr>
              <a:t>OR:</a:t>
            </a:r>
            <a:r>
              <a:rPr lang="en-US" sz="2400" dirty="0" smtClean="0"/>
              <a:t>  there is reasonable cause to believe the elder adult is at imminent risk AND is unable to make and informed judgement about reporting</a:t>
            </a:r>
          </a:p>
          <a:p>
            <a:pPr marL="0" indent="0">
              <a:buNone/>
            </a:pPr>
            <a:endParaRPr lang="en-US" sz="2400" dirty="0"/>
          </a:p>
          <a:p>
            <a:pPr marL="0" indent="0">
              <a:buNone/>
            </a:pPr>
            <a:r>
              <a:rPr lang="en-US" sz="2400" b="1" dirty="0" smtClean="0">
                <a:solidFill>
                  <a:srgbClr val="7030A0"/>
                </a:solidFill>
              </a:rPr>
              <a:t>OR:</a:t>
            </a:r>
            <a:r>
              <a:rPr lang="en-US" sz="2400" dirty="0" smtClean="0"/>
              <a:t> other adults at risk are also at imminent risk</a:t>
            </a:r>
            <a:endParaRPr lang="en-US" sz="2400" dirty="0"/>
          </a:p>
        </p:txBody>
      </p:sp>
    </p:spTree>
    <p:extLst>
      <p:ext uri="{BB962C8B-B14F-4D97-AF65-F5344CB8AC3E}">
        <p14:creationId xmlns:p14="http://schemas.microsoft.com/office/powerpoint/2010/main" val="16297243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RESPONDING – What to do?</a:t>
            </a:r>
          </a:p>
        </p:txBody>
      </p:sp>
      <p:sp>
        <p:nvSpPr>
          <p:cNvPr id="3" name="Content Placeholder 2"/>
          <p:cNvSpPr>
            <a:spLocks noGrp="1"/>
          </p:cNvSpPr>
          <p:nvPr>
            <p:ph idx="1"/>
          </p:nvPr>
        </p:nvSpPr>
        <p:spPr>
          <a:xfrm>
            <a:off x="628650" y="1825625"/>
            <a:ext cx="7886700" cy="3475580"/>
          </a:xfrm>
        </p:spPr>
        <p:txBody>
          <a:bodyPr/>
          <a:lstStyle/>
          <a:p>
            <a:pPr marL="0" indent="0">
              <a:buNone/>
            </a:pPr>
            <a:r>
              <a:rPr lang="en-US" sz="4000" dirty="0"/>
              <a:t>Limited Reporting Rules in </a:t>
            </a:r>
            <a:r>
              <a:rPr lang="en-US" sz="4000" dirty="0" smtClean="0"/>
              <a:t>Wisconsin</a:t>
            </a:r>
          </a:p>
          <a:p>
            <a:pPr marL="0" indent="0">
              <a:buNone/>
            </a:pPr>
            <a:endParaRPr lang="en-US" sz="4000" dirty="0"/>
          </a:p>
          <a:p>
            <a:r>
              <a:rPr lang="en-US" sz="3600" dirty="0" smtClean="0">
                <a:solidFill>
                  <a:srgbClr val="7030A0"/>
                </a:solidFill>
              </a:rPr>
              <a:t>NO </a:t>
            </a:r>
            <a:r>
              <a:rPr lang="en-US" sz="3600" dirty="0" smtClean="0"/>
              <a:t>report is required if the professional believes that it would not be in the best interest of the elder and can document these reasons in the file.</a:t>
            </a:r>
            <a:endParaRPr lang="en-US" sz="3600" dirty="0">
              <a:solidFill>
                <a:srgbClr val="7030A0"/>
              </a:solidFill>
            </a:endParaRPr>
          </a:p>
        </p:txBody>
      </p:sp>
    </p:spTree>
    <p:extLst>
      <p:ext uri="{BB962C8B-B14F-4D97-AF65-F5344CB8AC3E}">
        <p14:creationId xmlns:p14="http://schemas.microsoft.com/office/powerpoint/2010/main" val="38621848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8"/>
            <a:ext cx="7886700" cy="1460497"/>
          </a:xfrm>
        </p:spPr>
        <p:txBody>
          <a:bodyPr>
            <a:normAutofit/>
          </a:bodyPr>
          <a:lstStyle/>
          <a:p>
            <a:r>
              <a:rPr lang="en-US" sz="4000" dirty="0"/>
              <a:t>Standards of Dangerousness Required for Involuntary Civil Commitment</a:t>
            </a:r>
          </a:p>
        </p:txBody>
      </p:sp>
      <p:sp>
        <p:nvSpPr>
          <p:cNvPr id="3" name="Content Placeholder 2"/>
          <p:cNvSpPr>
            <a:spLocks noGrp="1"/>
          </p:cNvSpPr>
          <p:nvPr>
            <p:ph idx="1"/>
          </p:nvPr>
        </p:nvSpPr>
        <p:spPr>
          <a:xfrm>
            <a:off x="628650" y="1608808"/>
            <a:ext cx="7886700" cy="4351338"/>
          </a:xfrm>
        </p:spPr>
        <p:txBody>
          <a:bodyPr>
            <a:normAutofit/>
          </a:bodyPr>
          <a:lstStyle/>
          <a:p>
            <a:r>
              <a:rPr lang="en-US" dirty="0" smtClean="0"/>
              <a:t>Recent </a:t>
            </a:r>
            <a:r>
              <a:rPr lang="en-US" dirty="0"/>
              <a:t>acts, attempts or threats of suicide or serious bodily harm to self.</a:t>
            </a:r>
          </a:p>
          <a:p>
            <a:r>
              <a:rPr lang="en-US" dirty="0" smtClean="0"/>
              <a:t>Recent </a:t>
            </a:r>
            <a:r>
              <a:rPr lang="en-US" dirty="0"/>
              <a:t>acts, attempts, or threats of serious bodily harm to others, or violent behavior which places others in reasonable fear of serious physical harm.</a:t>
            </a:r>
          </a:p>
          <a:p>
            <a:r>
              <a:rPr lang="en-US" dirty="0" smtClean="0"/>
              <a:t>A </a:t>
            </a:r>
            <a:r>
              <a:rPr lang="en-US" dirty="0"/>
              <a:t>pattern of recent acts or omissions which evidences impaired judgment causing the individual to be an inadvertent danger to self. </a:t>
            </a:r>
          </a:p>
          <a:p>
            <a:r>
              <a:rPr lang="en-US" dirty="0" smtClean="0"/>
              <a:t>Mental </a:t>
            </a:r>
            <a:r>
              <a:rPr lang="en-US" dirty="0"/>
              <a:t>illness causes the individual to be so gravely disabled that he/she is unable to satisfy life’s basic needs for nourishment, medical care, shelter, or safety. </a:t>
            </a:r>
          </a:p>
          <a:p>
            <a:r>
              <a:rPr lang="en-US" dirty="0" smtClean="0"/>
              <a:t>Individual’s </a:t>
            </a:r>
            <a:r>
              <a:rPr lang="en-US" dirty="0"/>
              <a:t>psychiatric treatment history, coupled with his/her present mental deterioration due to incompetent decision to refuse psychotropic medication, causes likelihood that the individual will lose ability to function independently in the community.</a:t>
            </a:r>
          </a:p>
          <a:p>
            <a:endParaRPr lang="en-US" dirty="0"/>
          </a:p>
        </p:txBody>
      </p:sp>
    </p:spTree>
    <p:extLst>
      <p:ext uri="{BB962C8B-B14F-4D97-AF65-F5344CB8AC3E}">
        <p14:creationId xmlns:p14="http://schemas.microsoft.com/office/powerpoint/2010/main" val="36570131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4778" y="794737"/>
            <a:ext cx="8097625" cy="1825096"/>
          </a:xfrm>
        </p:spPr>
        <p:txBody>
          <a:bodyPr anchor="ctr">
            <a:normAutofit/>
          </a:bodyPr>
          <a:lstStyle/>
          <a:p>
            <a:pPr marL="228600" lvl="0" indent="-228600">
              <a:spcBef>
                <a:spcPts val="1000"/>
              </a:spcBef>
            </a:pPr>
            <a:r>
              <a:rPr lang="en-US" sz="4000" b="0" cap="none" dirty="0" smtClean="0">
                <a:solidFill>
                  <a:srgbClr val="FFAF03"/>
                </a:solidFill>
                <a:latin typeface="Arial"/>
                <a:ea typeface="+mn-ea"/>
                <a:cs typeface="Arial"/>
              </a:rPr>
              <a:t>	</a:t>
            </a:r>
            <a:r>
              <a:rPr lang="en-US" sz="4000" b="0" cap="none" dirty="0" smtClean="0">
                <a:latin typeface="Arial"/>
                <a:ea typeface="+mn-ea"/>
                <a:cs typeface="Arial"/>
              </a:rPr>
              <a:t>Who to call?</a:t>
            </a:r>
            <a:endParaRPr lang="en-US" sz="4000" b="0" cap="none" dirty="0">
              <a:latin typeface="Arial"/>
              <a:ea typeface="+mn-ea"/>
              <a:cs typeface="Arial"/>
            </a:endParaRPr>
          </a:p>
        </p:txBody>
      </p:sp>
      <p:sp>
        <p:nvSpPr>
          <p:cNvPr id="4" name="Subtitle 3"/>
          <p:cNvSpPr>
            <a:spLocks noGrp="1"/>
          </p:cNvSpPr>
          <p:nvPr>
            <p:ph type="subTitle" idx="1"/>
          </p:nvPr>
        </p:nvSpPr>
        <p:spPr>
          <a:xfrm>
            <a:off x="500714" y="3532381"/>
            <a:ext cx="7777115" cy="2129865"/>
          </a:xfrm>
        </p:spPr>
        <p:txBody>
          <a:bodyPr>
            <a:normAutofit fontScale="47500" lnSpcReduction="20000"/>
          </a:bodyPr>
          <a:lstStyle/>
          <a:p>
            <a:pPr marL="342900" indent="-342900">
              <a:buFont typeface="Wingdings" panose="05000000000000000000" pitchFamily="2" charset="2"/>
              <a:buChar char="Ø"/>
            </a:pPr>
            <a:endParaRPr lang="en-US" dirty="0" smtClean="0">
              <a:latin typeface="Arial"/>
              <a:cs typeface="Arial"/>
            </a:endParaRPr>
          </a:p>
          <a:p>
            <a:pPr marL="342900" indent="-342900">
              <a:buFont typeface="Wingdings" panose="05000000000000000000" pitchFamily="2" charset="2"/>
              <a:buChar char="Ø"/>
            </a:pPr>
            <a:r>
              <a:rPr lang="en-US" dirty="0" smtClean="0">
                <a:solidFill>
                  <a:schemeClr val="bg1"/>
                </a:solidFill>
                <a:latin typeface="Arial"/>
                <a:cs typeface="Arial"/>
              </a:rPr>
              <a:t>Concerns re: those under age 60</a:t>
            </a:r>
          </a:p>
          <a:p>
            <a:pPr marL="342900" indent="-342900"/>
            <a:r>
              <a:rPr lang="en-US" dirty="0" smtClean="0">
                <a:latin typeface="Arial"/>
                <a:cs typeface="Arial"/>
              </a:rPr>
              <a:t>	</a:t>
            </a:r>
            <a:r>
              <a:rPr lang="en-US" dirty="0" smtClean="0">
                <a:solidFill>
                  <a:srgbClr val="FFFFFF"/>
                </a:solidFill>
                <a:latin typeface="Arial"/>
                <a:cs typeface="Arial"/>
              </a:rPr>
              <a:t>Milwaukee County Disability Resource Center </a:t>
            </a:r>
          </a:p>
          <a:p>
            <a:pPr marL="342900" indent="-342900"/>
            <a:r>
              <a:rPr lang="en-US" dirty="0" smtClean="0">
                <a:latin typeface="Arial"/>
                <a:cs typeface="Arial"/>
              </a:rPr>
              <a:t>	</a:t>
            </a:r>
            <a:r>
              <a:rPr lang="en-US" dirty="0" smtClean="0">
                <a:solidFill>
                  <a:srgbClr val="FFFFFF"/>
                </a:solidFill>
                <a:latin typeface="Arial"/>
                <a:cs typeface="Arial"/>
              </a:rPr>
              <a:t>414-289-6660</a:t>
            </a:r>
          </a:p>
          <a:p>
            <a:endParaRPr lang="en-US" dirty="0" smtClean="0"/>
          </a:p>
          <a:p>
            <a:pPr marL="342900" indent="-342900">
              <a:buFont typeface="Wingdings" panose="05000000000000000000" pitchFamily="2" charset="2"/>
              <a:buChar char="Ø"/>
            </a:pPr>
            <a:r>
              <a:rPr lang="en-US" sz="4600" dirty="0" smtClean="0">
                <a:solidFill>
                  <a:srgbClr val="000000"/>
                </a:solidFill>
                <a:latin typeface="Arial"/>
                <a:cs typeface="Arial"/>
              </a:rPr>
              <a:t>Concerns re: those over age 60 </a:t>
            </a:r>
          </a:p>
          <a:p>
            <a:pPr marL="342900" indent="-342900"/>
            <a:r>
              <a:rPr lang="en-US" sz="4600" dirty="0" smtClean="0">
                <a:latin typeface="Arial"/>
                <a:cs typeface="Arial"/>
              </a:rPr>
              <a:t>	</a:t>
            </a:r>
            <a:r>
              <a:rPr lang="en-US" sz="4600" dirty="0" smtClean="0">
                <a:solidFill>
                  <a:srgbClr val="FFFFFF"/>
                </a:solidFill>
                <a:latin typeface="Arial"/>
                <a:cs typeface="Arial"/>
              </a:rPr>
              <a:t>Milwaukee County Aging Resource Center </a:t>
            </a:r>
          </a:p>
          <a:p>
            <a:pPr marL="342900" indent="-342900"/>
            <a:r>
              <a:rPr lang="en-US" sz="4600" dirty="0" smtClean="0">
                <a:solidFill>
                  <a:schemeClr val="tx1"/>
                </a:solidFill>
                <a:latin typeface="Arial"/>
                <a:cs typeface="Arial"/>
              </a:rPr>
              <a:t>	414-289-6874 </a:t>
            </a:r>
          </a:p>
          <a:p>
            <a:pPr marL="342900" indent="-342900">
              <a:buFont typeface="Wingdings" panose="05000000000000000000" pitchFamily="2" charset="2"/>
              <a:buChar char="Ø"/>
            </a:pPr>
            <a:endParaRPr lang="en-US" dirty="0" smtClean="0">
              <a:latin typeface="Arial"/>
              <a:cs typeface="Arial"/>
            </a:endParaRPr>
          </a:p>
        </p:txBody>
      </p:sp>
      <p:pic>
        <p:nvPicPr>
          <p:cNvPr id="8" name="Picture 7"/>
          <p:cNvPicPr>
            <a:picLocks noChangeAspect="1"/>
          </p:cNvPicPr>
          <p:nvPr/>
        </p:nvPicPr>
        <p:blipFill>
          <a:blip r:embed="rId3"/>
          <a:stretch>
            <a:fillRect/>
          </a:stretch>
        </p:blipFill>
        <p:spPr>
          <a:xfrm>
            <a:off x="3328742" y="2046191"/>
            <a:ext cx="2016981" cy="2297209"/>
          </a:xfrm>
          <a:prstGeom prst="rect">
            <a:avLst/>
          </a:prstGeom>
        </p:spPr>
      </p:pic>
    </p:spTree>
    <p:extLst>
      <p:ext uri="{BB962C8B-B14F-4D97-AF65-F5344CB8AC3E}">
        <p14:creationId xmlns:p14="http://schemas.microsoft.com/office/powerpoint/2010/main" val="13722469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09600" y="1282261"/>
            <a:ext cx="4435366" cy="1780561"/>
          </a:xfrm>
        </p:spPr>
        <p:txBody>
          <a:bodyPr>
            <a:normAutofit fontScale="90000"/>
          </a:bodyPr>
          <a:lstStyle/>
          <a:p>
            <a:pPr algn="l"/>
            <a:r>
              <a:rPr lang="en-US" sz="2000" dirty="0" smtClean="0">
                <a:latin typeface="Arial"/>
                <a:cs typeface="Arial"/>
              </a:rPr>
              <a:t/>
            </a:r>
            <a:br>
              <a:rPr lang="en-US" sz="2000" dirty="0" smtClean="0">
                <a:latin typeface="Arial"/>
                <a:cs typeface="Arial"/>
              </a:rPr>
            </a:br>
            <a:r>
              <a:rPr lang="en-US" sz="2000" dirty="0" smtClean="0">
                <a:latin typeface="Arial"/>
                <a:cs typeface="Arial"/>
              </a:rPr>
              <a:t/>
            </a:r>
            <a:br>
              <a:rPr lang="en-US" sz="2000" dirty="0" smtClean="0">
                <a:latin typeface="Arial"/>
                <a:cs typeface="Arial"/>
              </a:rPr>
            </a:br>
            <a:r>
              <a:rPr lang="en-US" dirty="0" smtClean="0">
                <a:latin typeface="Arial"/>
                <a:cs typeface="Arial"/>
              </a:rPr>
              <a:t>The </a:t>
            </a:r>
            <a:r>
              <a:rPr lang="en-US" u="sng" dirty="0" smtClean="0">
                <a:latin typeface="Arial"/>
                <a:cs typeface="Arial"/>
              </a:rPr>
              <a:t>Helen E.F. </a:t>
            </a:r>
            <a:r>
              <a:rPr lang="en-US" dirty="0" smtClean="0">
                <a:latin typeface="Arial"/>
                <a:cs typeface="Arial"/>
              </a:rPr>
              <a:t>case 	</a:t>
            </a:r>
            <a:endParaRPr lang="en-US" dirty="0">
              <a:latin typeface="Arial"/>
              <a:cs typeface="Arial"/>
            </a:endParaRPr>
          </a:p>
        </p:txBody>
      </p:sp>
      <p:sp>
        <p:nvSpPr>
          <p:cNvPr id="2" name="Content Placeholder 1"/>
          <p:cNvSpPr>
            <a:spLocks noGrp="1"/>
          </p:cNvSpPr>
          <p:nvPr>
            <p:ph idx="1"/>
          </p:nvPr>
        </p:nvSpPr>
        <p:spPr>
          <a:xfrm>
            <a:off x="381000" y="3352800"/>
            <a:ext cx="7620000" cy="2773363"/>
          </a:xfrm>
        </p:spPr>
        <p:txBody>
          <a:bodyPr>
            <a:normAutofit/>
          </a:bodyPr>
          <a:lstStyle/>
          <a:p>
            <a:pPr lvl="1"/>
            <a:r>
              <a:rPr lang="en-US" dirty="0" smtClean="0">
                <a:latin typeface="Arial"/>
                <a:cs typeface="Arial"/>
              </a:rPr>
              <a:t>Is Alzheimer’s / Dementia a “mental illness” within the meaning of the civil commitment statutes?</a:t>
            </a:r>
          </a:p>
          <a:p>
            <a:pPr lvl="1">
              <a:buNone/>
            </a:pPr>
            <a:endParaRPr lang="en-US" dirty="0" smtClean="0">
              <a:latin typeface="Arial"/>
              <a:cs typeface="Arial"/>
            </a:endParaRPr>
          </a:p>
          <a:p>
            <a:pPr lvl="1"/>
            <a:r>
              <a:rPr lang="en-US" dirty="0" smtClean="0">
                <a:latin typeface="Arial"/>
                <a:cs typeface="Arial"/>
              </a:rPr>
              <a:t>Is an individual with Alzheimer’s / Dementia a “proper subject for treatment” under Chapter 51?</a:t>
            </a:r>
          </a:p>
          <a:p>
            <a:endParaRPr lang="en-US" dirty="0">
              <a:latin typeface="Arial"/>
              <a:cs typeface="Arial"/>
            </a:endParaRPr>
          </a:p>
        </p:txBody>
      </p:sp>
      <p:pic>
        <p:nvPicPr>
          <p:cNvPr id="5" name="Picture 4"/>
          <p:cNvPicPr>
            <a:picLocks noChangeAspect="1"/>
          </p:cNvPicPr>
          <p:nvPr/>
        </p:nvPicPr>
        <p:blipFill>
          <a:blip r:embed="rId3"/>
          <a:stretch>
            <a:fillRect/>
          </a:stretch>
        </p:blipFill>
        <p:spPr>
          <a:xfrm>
            <a:off x="5203055" y="1292202"/>
            <a:ext cx="3218831" cy="1633801"/>
          </a:xfrm>
          <a:prstGeom prst="rect">
            <a:avLst/>
          </a:prstGeom>
        </p:spPr>
      </p:pic>
    </p:spTree>
    <p:extLst>
      <p:ext uri="{BB962C8B-B14F-4D97-AF65-F5344CB8AC3E}">
        <p14:creationId xmlns:p14="http://schemas.microsoft.com/office/powerpoint/2010/main" val="8092246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latin typeface="Arial"/>
                <a:cs typeface="Arial"/>
              </a:rPr>
              <a:t/>
            </a:r>
            <a:br>
              <a:rPr lang="en-US" sz="1800" dirty="0" smtClean="0">
                <a:latin typeface="Arial"/>
                <a:cs typeface="Arial"/>
              </a:rPr>
            </a:br>
            <a:r>
              <a:rPr lang="en-US" sz="4400" dirty="0" smtClean="0">
                <a:latin typeface="Arial"/>
                <a:cs typeface="Arial"/>
              </a:rPr>
              <a:t>Why</a:t>
            </a:r>
            <a:r>
              <a:rPr lang="en-US" sz="1800" dirty="0" smtClean="0">
                <a:latin typeface="Arial"/>
                <a:cs typeface="Arial"/>
              </a:rPr>
              <a:t> </a:t>
            </a:r>
            <a:r>
              <a:rPr lang="en-US" sz="4400" dirty="0" smtClean="0">
                <a:latin typeface="Arial"/>
                <a:cs typeface="Arial"/>
              </a:rPr>
              <a:t>Chapter 55</a:t>
            </a:r>
            <a:endParaRPr lang="en-US" dirty="0"/>
          </a:p>
        </p:txBody>
      </p:sp>
      <p:pic>
        <p:nvPicPr>
          <p:cNvPr id="7" name="Content Placeholder 6" descr="old-man-thinking-copy.jpg"/>
          <p:cNvPicPr>
            <a:picLocks noGrp="1" noChangeAspect="1"/>
          </p:cNvPicPr>
          <p:nvPr>
            <p:ph idx="1"/>
          </p:nvPr>
        </p:nvPicPr>
        <p:blipFill>
          <a:blip r:embed="rId3"/>
          <a:stretch>
            <a:fillRect/>
          </a:stretch>
        </p:blipFill>
        <p:spPr>
          <a:xfrm>
            <a:off x="1184097" y="1825625"/>
            <a:ext cx="6775806" cy="3766283"/>
          </a:xfrm>
        </p:spPr>
      </p:pic>
    </p:spTree>
    <p:extLst>
      <p:ext uri="{BB962C8B-B14F-4D97-AF65-F5344CB8AC3E}">
        <p14:creationId xmlns:p14="http://schemas.microsoft.com/office/powerpoint/2010/main" val="23087204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38200" y="685800"/>
            <a:ext cx="2438400" cy="1219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endParaRPr>
          </a:p>
        </p:txBody>
      </p:sp>
      <p:sp>
        <p:nvSpPr>
          <p:cNvPr id="32771" name="TextBox 1"/>
          <p:cNvSpPr txBox="1">
            <a:spLocks noChangeArrowheads="1"/>
          </p:cNvSpPr>
          <p:nvPr/>
        </p:nvSpPr>
        <p:spPr bwMode="auto">
          <a:xfrm>
            <a:off x="914400" y="762000"/>
            <a:ext cx="2514600" cy="1077913"/>
          </a:xfrm>
          <a:prstGeom prst="rect">
            <a:avLst/>
          </a:prstGeom>
          <a:noFill/>
          <a:ln w="9525">
            <a:noFill/>
            <a:miter lim="800000"/>
            <a:headEnd/>
            <a:tailEnd/>
          </a:ln>
        </p:spPr>
        <p:txBody>
          <a:bodyPr>
            <a:spAutoFit/>
          </a:bodyPr>
          <a:lstStyle/>
          <a:p>
            <a:r>
              <a:rPr lang="en-US" sz="1600" b="1">
                <a:latin typeface="Arial"/>
                <a:cs typeface="Arial"/>
              </a:rPr>
              <a:t>The Community: 80%</a:t>
            </a:r>
          </a:p>
          <a:p>
            <a:r>
              <a:rPr lang="en-US" sz="1600" b="1">
                <a:latin typeface="Arial"/>
                <a:cs typeface="Arial"/>
              </a:rPr>
              <a:t>Goal: Stabilize and support whenever possible</a:t>
            </a:r>
          </a:p>
        </p:txBody>
      </p:sp>
      <p:sp>
        <p:nvSpPr>
          <p:cNvPr id="4" name="Rectangle 3"/>
          <p:cNvSpPr/>
          <p:nvPr/>
        </p:nvSpPr>
        <p:spPr>
          <a:xfrm>
            <a:off x="5562600" y="685800"/>
            <a:ext cx="2438400" cy="1219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endParaRPr>
          </a:p>
        </p:txBody>
      </p:sp>
      <p:sp>
        <p:nvSpPr>
          <p:cNvPr id="32773" name="TextBox 4"/>
          <p:cNvSpPr txBox="1">
            <a:spLocks noChangeArrowheads="1"/>
          </p:cNvSpPr>
          <p:nvPr/>
        </p:nvSpPr>
        <p:spPr bwMode="auto">
          <a:xfrm>
            <a:off x="5562600" y="838200"/>
            <a:ext cx="2362200" cy="1077913"/>
          </a:xfrm>
          <a:prstGeom prst="rect">
            <a:avLst/>
          </a:prstGeom>
          <a:noFill/>
          <a:ln w="9525">
            <a:noFill/>
            <a:miter lim="800000"/>
            <a:headEnd/>
            <a:tailEnd/>
          </a:ln>
        </p:spPr>
        <p:txBody>
          <a:bodyPr>
            <a:spAutoFit/>
          </a:bodyPr>
          <a:lstStyle/>
          <a:p>
            <a:pPr algn="ctr"/>
            <a:r>
              <a:rPr lang="en-US" sz="1600" b="1">
                <a:latin typeface="Arial"/>
                <a:cs typeface="Arial"/>
              </a:rPr>
              <a:t>LTC Program or Facility: 20%</a:t>
            </a:r>
          </a:p>
          <a:p>
            <a:pPr algn="ctr"/>
            <a:r>
              <a:rPr lang="en-US" sz="1600" b="1">
                <a:latin typeface="Arial"/>
                <a:cs typeface="Arial"/>
              </a:rPr>
              <a:t>Goal: Treat in Place whenever possible</a:t>
            </a:r>
          </a:p>
        </p:txBody>
      </p:sp>
      <p:sp>
        <p:nvSpPr>
          <p:cNvPr id="32774" name="TextBox 5"/>
          <p:cNvSpPr txBox="1">
            <a:spLocks noChangeArrowheads="1"/>
          </p:cNvSpPr>
          <p:nvPr/>
        </p:nvSpPr>
        <p:spPr bwMode="auto">
          <a:xfrm>
            <a:off x="3429000" y="152400"/>
            <a:ext cx="2057400" cy="1570038"/>
          </a:xfrm>
          <a:prstGeom prst="rect">
            <a:avLst/>
          </a:prstGeom>
          <a:noFill/>
          <a:ln w="9525">
            <a:noFill/>
            <a:miter lim="800000"/>
            <a:headEnd/>
            <a:tailEnd/>
          </a:ln>
        </p:spPr>
        <p:txBody>
          <a:bodyPr>
            <a:spAutoFit/>
          </a:bodyPr>
          <a:lstStyle/>
          <a:p>
            <a:pPr algn="ctr"/>
            <a:r>
              <a:rPr lang="en-US" sz="2400" b="1" dirty="0" smtClean="0">
                <a:latin typeface="Arial"/>
                <a:cs typeface="Arial"/>
              </a:rPr>
              <a:t>Task </a:t>
            </a:r>
            <a:r>
              <a:rPr lang="en-US" sz="2400" b="1" dirty="0">
                <a:latin typeface="Arial"/>
                <a:cs typeface="Arial"/>
              </a:rPr>
              <a:t>Force </a:t>
            </a:r>
            <a:r>
              <a:rPr lang="en-US" b="1" dirty="0">
                <a:latin typeface="Arial"/>
                <a:cs typeface="Arial"/>
              </a:rPr>
              <a:t>Crisis Intervention and Prevention Road Map</a:t>
            </a:r>
          </a:p>
        </p:txBody>
      </p:sp>
      <p:sp>
        <p:nvSpPr>
          <p:cNvPr id="7" name="Rectangle 6"/>
          <p:cNvSpPr/>
          <p:nvPr/>
        </p:nvSpPr>
        <p:spPr>
          <a:xfrm>
            <a:off x="2438400" y="2129250"/>
            <a:ext cx="4343400" cy="137595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tx1"/>
                </a:solidFill>
                <a:latin typeface="Arial"/>
                <a:cs typeface="Arial"/>
              </a:rPr>
              <a:t>EARLY ID/SUPPORT/DIVERSION</a:t>
            </a:r>
            <a:br>
              <a:rPr lang="en-US" b="1" dirty="0">
                <a:solidFill>
                  <a:schemeClr val="tx1"/>
                </a:solidFill>
                <a:latin typeface="Arial"/>
                <a:cs typeface="Arial"/>
              </a:rPr>
            </a:br>
            <a:r>
              <a:rPr lang="en-US" b="1" dirty="0">
                <a:solidFill>
                  <a:schemeClr val="tx1"/>
                </a:solidFill>
                <a:latin typeface="Arial"/>
                <a:cs typeface="Arial"/>
              </a:rPr>
              <a:t>Physician ED/OR, Early Stage Services, Mobile Crisis, First Responder Coordination, Facility Staff Training</a:t>
            </a:r>
          </a:p>
        </p:txBody>
      </p:sp>
      <p:cxnSp>
        <p:nvCxnSpPr>
          <p:cNvPr id="8" name="Straight Arrow Connector 7"/>
          <p:cNvCxnSpPr/>
          <p:nvPr/>
        </p:nvCxnSpPr>
        <p:spPr>
          <a:xfrm>
            <a:off x="2590800" y="1905000"/>
            <a:ext cx="152400" cy="304800"/>
          </a:xfrm>
          <a:prstGeom prst="straightConnector1">
            <a:avLst/>
          </a:pr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6477000" y="1905000"/>
            <a:ext cx="228600" cy="304800"/>
          </a:xfrm>
          <a:prstGeom prst="straightConnector1">
            <a:avLst/>
          </a:pr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 name="Down Arrow 9"/>
          <p:cNvSpPr/>
          <p:nvPr/>
        </p:nvSpPr>
        <p:spPr>
          <a:xfrm>
            <a:off x="4267200" y="3505200"/>
            <a:ext cx="609600" cy="533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1" name="Rectangle 10"/>
          <p:cNvSpPr/>
          <p:nvPr/>
        </p:nvSpPr>
        <p:spPr>
          <a:xfrm>
            <a:off x="3200400" y="4038600"/>
            <a:ext cx="2971800" cy="762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tx1"/>
                </a:solidFill>
                <a:latin typeface="Arial"/>
                <a:cs typeface="Arial"/>
              </a:rPr>
              <a:t>Chapter 55 Protective Placement Facility(ies)</a:t>
            </a:r>
          </a:p>
        </p:txBody>
      </p:sp>
      <p:cxnSp>
        <p:nvCxnSpPr>
          <p:cNvPr id="12" name="Elbow Connector 11"/>
          <p:cNvCxnSpPr/>
          <p:nvPr/>
        </p:nvCxnSpPr>
        <p:spPr>
          <a:xfrm rot="16200000" flipV="1">
            <a:off x="1371600" y="2438400"/>
            <a:ext cx="2362200" cy="1295400"/>
          </a:xfrm>
          <a:prstGeom prst="bentConnector3">
            <a:avLst>
              <a:gd name="adj1" fmla="val -440"/>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Elbow Connector 12"/>
          <p:cNvCxnSpPr/>
          <p:nvPr/>
        </p:nvCxnSpPr>
        <p:spPr>
          <a:xfrm rot="5400000" flipH="1" flipV="1">
            <a:off x="5638800" y="2438400"/>
            <a:ext cx="2362200" cy="1295400"/>
          </a:xfrm>
          <a:prstGeom prst="bentConnector3">
            <a:avLst>
              <a:gd name="adj1" fmla="val -440"/>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2275327" y="5126744"/>
            <a:ext cx="4876800" cy="14478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dirty="0">
              <a:solidFill>
                <a:schemeClr val="tx1"/>
              </a:solidFill>
              <a:latin typeface="Arial"/>
              <a:cs typeface="Arial"/>
            </a:endParaRPr>
          </a:p>
        </p:txBody>
      </p:sp>
      <p:sp>
        <p:nvSpPr>
          <p:cNvPr id="15" name="Rectangle 14"/>
          <p:cNvSpPr/>
          <p:nvPr/>
        </p:nvSpPr>
        <p:spPr>
          <a:xfrm>
            <a:off x="2590800" y="5334000"/>
            <a:ext cx="9906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6" name="Rectangle 15"/>
          <p:cNvSpPr/>
          <p:nvPr/>
        </p:nvSpPr>
        <p:spPr>
          <a:xfrm>
            <a:off x="4267200" y="5334000"/>
            <a:ext cx="9906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7" name="Rectangle 16"/>
          <p:cNvSpPr/>
          <p:nvPr/>
        </p:nvSpPr>
        <p:spPr>
          <a:xfrm>
            <a:off x="5867400" y="5334000"/>
            <a:ext cx="9906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cxnSp>
        <p:nvCxnSpPr>
          <p:cNvPr id="18" name="Straight Arrow Connector 17"/>
          <p:cNvCxnSpPr/>
          <p:nvPr/>
        </p:nvCxnSpPr>
        <p:spPr>
          <a:xfrm flipH="1">
            <a:off x="3200400" y="4800600"/>
            <a:ext cx="457200" cy="4572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4724400" y="4800600"/>
            <a:ext cx="0" cy="5334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5867400" y="4800600"/>
            <a:ext cx="304800" cy="4572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789" name="TextBox 12"/>
          <p:cNvSpPr txBox="1">
            <a:spLocks noChangeArrowheads="1"/>
          </p:cNvSpPr>
          <p:nvPr/>
        </p:nvSpPr>
        <p:spPr bwMode="auto">
          <a:xfrm>
            <a:off x="3429000" y="6096000"/>
            <a:ext cx="2667000" cy="369888"/>
          </a:xfrm>
          <a:prstGeom prst="rect">
            <a:avLst/>
          </a:prstGeom>
          <a:noFill/>
          <a:ln w="9525">
            <a:noFill/>
            <a:miter lim="800000"/>
            <a:headEnd/>
            <a:tailEnd/>
          </a:ln>
        </p:spPr>
        <p:txBody>
          <a:bodyPr>
            <a:spAutoFit/>
          </a:bodyPr>
          <a:lstStyle/>
          <a:p>
            <a:pPr algn="ctr"/>
            <a:r>
              <a:rPr lang="en-US" b="1"/>
              <a:t>Aftermath Placement</a:t>
            </a:r>
          </a:p>
        </p:txBody>
      </p:sp>
    </p:spTree>
    <p:extLst>
      <p:ext uri="{BB962C8B-B14F-4D97-AF65-F5344CB8AC3E}">
        <p14:creationId xmlns:p14="http://schemas.microsoft.com/office/powerpoint/2010/main" val="11050677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1107831" y="387242"/>
            <a:ext cx="7139353" cy="519886"/>
          </a:xfrm>
          <a:prstGeom prst="rect">
            <a:avLst/>
          </a:prstGeom>
          <a:ln w="28575">
            <a:solidFill>
              <a:schemeClr val="tx1"/>
            </a:solidFill>
          </a:ln>
        </p:spPr>
        <p:txBody>
          <a:bodyPr wrap="square">
            <a:spAutoFit/>
          </a:bodyPr>
          <a:lstStyle/>
          <a:p>
            <a:pPr algn="ctr">
              <a:lnSpc>
                <a:spcPct val="107000"/>
              </a:lnSpc>
              <a:spcAft>
                <a:spcPts val="800"/>
              </a:spcAft>
            </a:pPr>
            <a:r>
              <a:rPr lang="en-US" sz="2800" b="1" kern="0" dirty="0">
                <a:ln w="9525" cap="rnd" cmpd="sng" algn="ctr">
                  <a:noFill/>
                  <a:prstDash val="solid"/>
                  <a:bevel/>
                </a:ln>
                <a:latin typeface="Arial" panose="020B0604020202020204" pitchFamily="34" charset="0"/>
                <a:cs typeface="Arial" panose="020B0604020202020204" pitchFamily="34" charset="0"/>
              </a:rPr>
              <a:t>Crisis Intervention Road Map</a:t>
            </a:r>
            <a:endParaRPr lang="en-US" b="1" kern="0" dirty="0">
              <a:ln w="9525" cap="rnd" cmpd="sng" algn="ctr">
                <a:solidFill>
                  <a:srgbClr val="000000"/>
                </a:solidFill>
                <a:prstDash val="solid"/>
                <a:bevel/>
              </a:ln>
              <a:latin typeface="Arial" panose="020B0604020202020204" pitchFamily="34" charset="0"/>
              <a:cs typeface="Arial" panose="020B0604020202020204" pitchFamily="34" charset="0"/>
            </a:endParaRPr>
          </a:p>
        </p:txBody>
      </p:sp>
      <p:sp>
        <p:nvSpPr>
          <p:cNvPr id="21" name="Rectangle 20"/>
          <p:cNvSpPr/>
          <p:nvPr/>
        </p:nvSpPr>
        <p:spPr>
          <a:xfrm>
            <a:off x="1696915" y="1291374"/>
            <a:ext cx="5961183" cy="1258396"/>
          </a:xfrm>
          <a:prstGeom prst="rect">
            <a:avLst/>
          </a:prstGeom>
          <a:ln w="28575">
            <a:solidFill>
              <a:schemeClr val="tx1"/>
            </a:solidFill>
          </a:ln>
        </p:spPr>
        <p:txBody>
          <a:bodyPr wrap="square">
            <a:spAutoFit/>
          </a:bodyPr>
          <a:lstStyle/>
          <a:p>
            <a:pPr algn="ctr">
              <a:lnSpc>
                <a:spcPct val="107000"/>
              </a:lnSpc>
            </a:pPr>
            <a:r>
              <a:rPr lang="en-US" sz="1400" dirty="0">
                <a:latin typeface="Arial" panose="020B0604020202020204" pitchFamily="34" charset="0"/>
                <a:ea typeface="Calibri" panose="020F0502020204030204" pitchFamily="34" charset="0"/>
                <a:cs typeface="Times New Roman" panose="02020603050405020304" pitchFamily="18" charset="0"/>
              </a:rPr>
              <a:t>Work on Treating in Place Whenever Possible; Assess for Crisis Intervention,</a:t>
            </a:r>
            <a:endParaRPr lang="en-US" sz="1400" dirty="0">
              <a:latin typeface="Century Gothic" panose="020B0502020202020204" pitchFamily="34" charset="0"/>
              <a:ea typeface="Calibri" panose="020F0502020204030204" pitchFamily="34" charset="0"/>
              <a:cs typeface="Times New Roman" panose="02020603050405020304" pitchFamily="18" charset="0"/>
            </a:endParaRPr>
          </a:p>
          <a:p>
            <a:pPr algn="ctr">
              <a:lnSpc>
                <a:spcPct val="107000"/>
              </a:lnSpc>
            </a:pPr>
            <a:r>
              <a:rPr lang="en-US" sz="1400" dirty="0">
                <a:latin typeface="Arial" panose="020B0604020202020204" pitchFamily="34" charset="0"/>
                <a:ea typeface="Calibri" panose="020F0502020204030204" pitchFamily="34" charset="0"/>
                <a:cs typeface="Times New Roman" panose="02020603050405020304" pitchFamily="18" charset="0"/>
              </a:rPr>
              <a:t>Build Capacity across Systems</a:t>
            </a:r>
            <a:endParaRPr lang="en-US" sz="11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pPr>
            <a:r>
              <a:rPr lang="en-US" sz="1400" dirty="0">
                <a:latin typeface="Arial" panose="020B0604020202020204" pitchFamily="34" charset="0"/>
                <a:ea typeface="Calibri" panose="020F0502020204030204" pitchFamily="34" charset="0"/>
                <a:cs typeface="Times New Roman" panose="02020603050405020304" pitchFamily="18" charset="0"/>
              </a:rPr>
              <a:t>Utilize Public and Private Sector Community Partners for Involuntary Treatment as a Last Resort</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2" name="Rectangle 21"/>
          <p:cNvSpPr/>
          <p:nvPr/>
        </p:nvSpPr>
        <p:spPr>
          <a:xfrm>
            <a:off x="2584937" y="2900545"/>
            <a:ext cx="4185138" cy="364972"/>
          </a:xfrm>
          <a:prstGeom prst="rect">
            <a:avLst/>
          </a:prstGeom>
          <a:ln w="28575">
            <a:solidFill>
              <a:schemeClr val="tx1"/>
            </a:solidFill>
          </a:ln>
        </p:spPr>
        <p:txBody>
          <a:bodyPr wrap="square">
            <a:spAutoFit/>
          </a:bodyPr>
          <a:lstStyle/>
          <a:p>
            <a:pPr algn="ctr">
              <a:lnSpc>
                <a:spcPct val="107000"/>
              </a:lnSpc>
              <a:spcAft>
                <a:spcPts val="800"/>
              </a:spcAft>
            </a:pPr>
            <a:r>
              <a:rPr lang="en-US" b="1" kern="0" dirty="0">
                <a:ln w="9525" cap="rnd" cmpd="sng" algn="ctr">
                  <a:noFill/>
                  <a:prstDash val="solid"/>
                  <a:bevel/>
                </a:ln>
                <a:latin typeface="Century Gothic" panose="020B0502020202020204" pitchFamily="34" charset="0"/>
              </a:rPr>
              <a:t>Build Capacity / Train Partners</a:t>
            </a:r>
            <a:endParaRPr lang="en-US" b="1" kern="0" dirty="0">
              <a:ln w="9525" cap="rnd" cmpd="sng" algn="ctr">
                <a:solidFill>
                  <a:srgbClr val="000000"/>
                </a:solidFill>
                <a:prstDash val="solid"/>
                <a:bevel/>
              </a:ln>
              <a:latin typeface="Century Gothic" panose="020B0502020202020204" pitchFamily="34" charset="0"/>
            </a:endParaRPr>
          </a:p>
        </p:txBody>
      </p:sp>
      <p:sp>
        <p:nvSpPr>
          <p:cNvPr id="23" name="Down Arrow 22"/>
          <p:cNvSpPr/>
          <p:nvPr/>
        </p:nvSpPr>
        <p:spPr>
          <a:xfrm>
            <a:off x="4413737" y="940599"/>
            <a:ext cx="474786" cy="350775"/>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Down Arrow 23"/>
          <p:cNvSpPr/>
          <p:nvPr/>
        </p:nvSpPr>
        <p:spPr>
          <a:xfrm>
            <a:off x="4413738" y="2549770"/>
            <a:ext cx="474786" cy="350775"/>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Text Box 2"/>
          <p:cNvSpPr txBox="1">
            <a:spLocks noChangeArrowheads="1"/>
          </p:cNvSpPr>
          <p:nvPr/>
        </p:nvSpPr>
        <p:spPr bwMode="auto">
          <a:xfrm>
            <a:off x="67949" y="3942502"/>
            <a:ext cx="1294533" cy="1186768"/>
          </a:xfrm>
          <a:prstGeom prst="rect">
            <a:avLst/>
          </a:prstGeom>
          <a:solidFill>
            <a:sysClr val="windowText" lastClr="000000"/>
          </a:solidFill>
          <a:ln w="28575" cap="flat" cmpd="sng" algn="ctr">
            <a:solidFill>
              <a:schemeClr val="tx1"/>
            </a:solidFill>
            <a:prstDash val="solid"/>
            <a:miter lim="800000"/>
            <a:headEnd/>
            <a:tailEnd/>
          </a:ln>
          <a:effectLst/>
        </p:spPr>
        <p:txBody>
          <a:bodyPr rot="0" vert="horz" wrap="square" lIns="91440" tIns="45720" rIns="91440" bIns="45720" anchor="t" anchorCtr="0">
            <a:noAutofit/>
          </a:bodyPr>
          <a:lstStyle/>
          <a:p>
            <a:pPr marL="0" marR="0" lvl="0" indent="0" algn="ctr" defTabSz="914400" eaLnBrk="1" fontAlgn="auto" latinLnBrk="0" hangingPunct="1">
              <a:lnSpc>
                <a:spcPct val="100000"/>
              </a:lnSpc>
              <a:spcBef>
                <a:spcPts val="600"/>
              </a:spcBef>
              <a:spcAft>
                <a:spcPts val="800"/>
              </a:spcAft>
              <a:buClrTx/>
              <a:buSzTx/>
              <a:buFontTx/>
              <a:buNone/>
              <a:tabLst/>
              <a:defRPr/>
            </a:pPr>
            <a:r>
              <a:rPr kumimoji="0" lang="en-US" b="0" i="0" u="none" strike="noStrike" kern="0" cap="none" spc="0" normalizeH="0" baseline="0" noProof="0" dirty="0">
                <a:ln>
                  <a:noFill/>
                </a:ln>
                <a:solidFill>
                  <a:srgbClr val="FFFFFF"/>
                </a:solidFill>
                <a:effectLst/>
                <a:uLnTx/>
                <a:uFillTx/>
                <a:latin typeface="Arial" panose="020B0604020202020204" pitchFamily="34" charset="0"/>
                <a:ea typeface="Calibri" panose="020F0502020204030204" pitchFamily="34" charset="0"/>
                <a:cs typeface="Arial" panose="020B0604020202020204" pitchFamily="34" charset="0"/>
              </a:rPr>
              <a:t>Acute Care</a:t>
            </a:r>
            <a:r>
              <a:rPr kumimoji="0" lang="en-US" b="0" i="0" u="none" strike="noStrike" kern="0" cap="none" spc="0" normalizeH="0" baseline="0" noProof="0" dirty="0" smtClean="0">
                <a:ln>
                  <a:noFill/>
                </a:ln>
                <a:solidFill>
                  <a:srgbClr val="FFFFFF"/>
                </a:solidFill>
                <a:effectLst/>
                <a:uLnTx/>
                <a:uFillTx/>
                <a:latin typeface="Arial" panose="020B0604020202020204" pitchFamily="34" charset="0"/>
                <a:ea typeface="Calibri" panose="020F0502020204030204" pitchFamily="34" charset="0"/>
                <a:cs typeface="Arial" panose="020B0604020202020204" pitchFamily="34" charset="0"/>
              </a:rPr>
              <a:t>/ Medical Clearance</a:t>
            </a:r>
            <a:endParaRPr kumimoji="0" lang="en-US" b="0" i="0" u="none" strike="noStrike" kern="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endParaRPr>
          </a:p>
        </p:txBody>
      </p:sp>
      <p:sp>
        <p:nvSpPr>
          <p:cNvPr id="26" name="Text Box 2"/>
          <p:cNvSpPr txBox="1">
            <a:spLocks noChangeArrowheads="1"/>
          </p:cNvSpPr>
          <p:nvPr/>
        </p:nvSpPr>
        <p:spPr bwMode="auto">
          <a:xfrm>
            <a:off x="1494692" y="3942501"/>
            <a:ext cx="1090245" cy="1186769"/>
          </a:xfrm>
          <a:prstGeom prst="rect">
            <a:avLst/>
          </a:prstGeom>
          <a:solidFill>
            <a:sysClr val="windowText" lastClr="000000"/>
          </a:solidFill>
          <a:ln w="28575" cap="flat" cmpd="sng" algn="ctr">
            <a:solidFill>
              <a:schemeClr val="tx1"/>
            </a:solidFill>
            <a:prstDash val="solid"/>
            <a:miter lim="800000"/>
            <a:headEnd/>
            <a:tailEnd/>
          </a:ln>
          <a:effectLst/>
        </p:spPr>
        <p:txBody>
          <a:bodyPr rot="0" vert="horz" wrap="square" lIns="91440" tIns="45720" rIns="91440" bIns="45720" anchor="ctr" anchorCtr="0">
            <a:noAutofit/>
          </a:bodyPr>
          <a:lstStyle/>
          <a:p>
            <a:pPr marL="0" marR="0" lvl="0" indent="0" algn="ctr" defTabSz="914400" eaLnBrk="1" fontAlgn="auto" latinLnBrk="0" hangingPunct="1">
              <a:lnSpc>
                <a:spcPct val="107000"/>
              </a:lnSpc>
              <a:spcBef>
                <a:spcPts val="1200"/>
              </a:spcBef>
              <a:spcAft>
                <a:spcPts val="800"/>
              </a:spcAft>
              <a:buClrTx/>
              <a:buSzTx/>
              <a:buFontTx/>
              <a:buNone/>
              <a:tabLst/>
              <a:defRPr/>
            </a:pPr>
            <a:r>
              <a:rPr kumimoji="0" lang="en-US" b="0" i="0" u="none" strike="noStrike" kern="0" cap="none" spc="0" normalizeH="0" baseline="0" noProof="0" dirty="0">
                <a:ln>
                  <a:noFill/>
                </a:ln>
                <a:solidFill>
                  <a:srgbClr val="FFFFFF"/>
                </a:solidFill>
                <a:effectLst/>
                <a:uLnTx/>
                <a:uFillTx/>
                <a:latin typeface="Arial" panose="020B0604020202020204" pitchFamily="34" charset="0"/>
                <a:ea typeface="Calibri" panose="020F0502020204030204" pitchFamily="34" charset="0"/>
                <a:cs typeface="Arial" panose="020B0604020202020204" pitchFamily="34" charset="0"/>
              </a:rPr>
              <a:t> </a:t>
            </a:r>
            <a:r>
              <a:rPr kumimoji="0" lang="en-US" b="0" i="0" u="none" strike="noStrike" kern="0" cap="none" spc="0" normalizeH="0" baseline="0" noProof="0" dirty="0" smtClean="0">
                <a:ln>
                  <a:noFill/>
                </a:ln>
                <a:solidFill>
                  <a:srgbClr val="FFFFFF"/>
                </a:solidFill>
                <a:effectLst/>
                <a:uLnTx/>
                <a:uFillTx/>
                <a:latin typeface="Arial" panose="020B0604020202020204" pitchFamily="34" charset="0"/>
                <a:ea typeface="Calibri" panose="020F0502020204030204" pitchFamily="34" charset="0"/>
                <a:cs typeface="Arial" panose="020B0604020202020204" pitchFamily="34" charset="0"/>
              </a:rPr>
              <a:t>Legal Systems</a:t>
            </a:r>
            <a:endParaRPr kumimoji="0" lang="en-US" b="0" i="0" u="none" strike="noStrike" kern="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endParaRPr>
          </a:p>
        </p:txBody>
      </p:sp>
      <p:sp>
        <p:nvSpPr>
          <p:cNvPr id="27" name="Text Box 2"/>
          <p:cNvSpPr txBox="1">
            <a:spLocks noChangeArrowheads="1"/>
          </p:cNvSpPr>
          <p:nvPr/>
        </p:nvSpPr>
        <p:spPr bwMode="auto">
          <a:xfrm>
            <a:off x="2717147" y="3942502"/>
            <a:ext cx="1079674" cy="1178169"/>
          </a:xfrm>
          <a:prstGeom prst="rect">
            <a:avLst/>
          </a:prstGeom>
          <a:solidFill>
            <a:sysClr val="windowText" lastClr="000000"/>
          </a:solidFill>
          <a:ln w="28575" cap="flat" cmpd="sng" algn="ctr">
            <a:solidFill>
              <a:schemeClr val="tx1"/>
            </a:solidFill>
            <a:prstDash val="solid"/>
            <a:miter lim="800000"/>
            <a:headEnd/>
            <a:tailEnd/>
          </a:ln>
          <a:effectLst/>
        </p:spPr>
        <p:txBody>
          <a:bodyPr rot="0" vert="horz" wrap="square" lIns="91440" tIns="45720" rIns="91440" bIns="45720" anchor="t" anchorCtr="0">
            <a:noAutofit/>
          </a:bodyPr>
          <a:lstStyle/>
          <a:p>
            <a:pPr marL="0" marR="0" lvl="0" indent="0" algn="ctr" defTabSz="914400" eaLnBrk="1" fontAlgn="auto" latinLnBrk="0" hangingPunct="1">
              <a:lnSpc>
                <a:spcPct val="107000"/>
              </a:lnSpc>
              <a:spcBef>
                <a:spcPts val="0"/>
              </a:spcBef>
              <a:spcAft>
                <a:spcPts val="800"/>
              </a:spcAft>
              <a:buClrTx/>
              <a:buSzTx/>
              <a:buFontTx/>
              <a:buNone/>
              <a:tabLst/>
              <a:defRPr/>
            </a:pPr>
            <a:r>
              <a:rPr kumimoji="0" lang="en-US" sz="1600" b="0" i="0" u="none" strike="noStrike" kern="0" cap="none" spc="0" normalizeH="0" baseline="0" noProof="0" dirty="0">
                <a:ln>
                  <a:noFill/>
                </a:ln>
                <a:solidFill>
                  <a:srgbClr val="FFFFFF"/>
                </a:solidFill>
                <a:effectLst/>
                <a:uLnTx/>
                <a:uFillTx/>
                <a:latin typeface="Arial" panose="020B0604020202020204" pitchFamily="34" charset="0"/>
                <a:ea typeface="Calibri" panose="020F0502020204030204" pitchFamily="34" charset="0"/>
                <a:cs typeface="Arial" panose="020B0604020202020204" pitchFamily="34" charset="0"/>
              </a:rPr>
              <a:t>Elder Abuse / APS Workers</a:t>
            </a:r>
            <a:endParaRPr kumimoji="0" lang="en-US" sz="1600" b="0" i="0" u="none" strike="noStrike" kern="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endParaRPr>
          </a:p>
        </p:txBody>
      </p:sp>
      <p:sp>
        <p:nvSpPr>
          <p:cNvPr id="28" name="Text Box 2"/>
          <p:cNvSpPr txBox="1">
            <a:spLocks noChangeArrowheads="1"/>
          </p:cNvSpPr>
          <p:nvPr/>
        </p:nvSpPr>
        <p:spPr bwMode="auto">
          <a:xfrm>
            <a:off x="3844621" y="3944468"/>
            <a:ext cx="1338611" cy="1186768"/>
          </a:xfrm>
          <a:prstGeom prst="rect">
            <a:avLst/>
          </a:prstGeom>
          <a:solidFill>
            <a:sysClr val="windowText" lastClr="000000"/>
          </a:solidFill>
          <a:ln w="28575" cap="flat" cmpd="sng" algn="ctr">
            <a:solidFill>
              <a:schemeClr val="tx1"/>
            </a:solidFill>
            <a:prstDash val="solid"/>
            <a:miter lim="800000"/>
            <a:headEnd/>
            <a:tailEnd/>
          </a:ln>
          <a:effectLst/>
        </p:spPr>
        <p:txBody>
          <a:bodyPr rot="0" vert="horz" wrap="square" lIns="91440" tIns="45720" rIns="91440" bIns="45720" anchor="ctr" anchorCtr="0">
            <a:noAutofit/>
          </a:bodyPr>
          <a:lstStyle/>
          <a:p>
            <a:pPr marL="0" marR="0" lvl="0" indent="0" algn="ctr" defTabSz="914400" eaLnBrk="1" fontAlgn="auto" latinLnBrk="0" hangingPunct="1">
              <a:lnSpc>
                <a:spcPct val="107000"/>
              </a:lnSpc>
              <a:spcBef>
                <a:spcPts val="1800"/>
              </a:spcBef>
              <a:spcAft>
                <a:spcPts val="800"/>
              </a:spcAft>
              <a:buClrTx/>
              <a:buSzTx/>
              <a:buFontTx/>
              <a:buNone/>
              <a:tabLst/>
              <a:defRPr/>
            </a:pPr>
            <a:r>
              <a:rPr kumimoji="0" lang="en-US" b="0" i="0" u="none" strike="noStrike" kern="0" cap="none" spc="0" normalizeH="0" baseline="0" noProof="0" dirty="0" smtClean="0">
                <a:ln>
                  <a:noFill/>
                </a:ln>
                <a:solidFill>
                  <a:srgbClr val="FFFFFF"/>
                </a:solidFill>
                <a:effectLst/>
                <a:uLnTx/>
                <a:uFillTx/>
                <a:latin typeface="Arial" panose="020B0604020202020204" pitchFamily="34" charset="0"/>
                <a:ea typeface="Calibri" panose="020F0502020204030204" pitchFamily="34" charset="0"/>
                <a:cs typeface="Arial" panose="020B0604020202020204" pitchFamily="34" charset="0"/>
              </a:rPr>
              <a:t>Guardians</a:t>
            </a:r>
            <a:endParaRPr kumimoji="0" lang="en-US" b="0" i="0" u="none" strike="noStrike" kern="0" cap="none" spc="0" normalizeH="0" baseline="0" noProof="0" dirty="0">
              <a:ln>
                <a:noFill/>
              </a:ln>
              <a:solidFill>
                <a:sysClr val="window" lastClr="FFFFFF"/>
              </a:solidFill>
              <a:effectLst/>
              <a:uLnTx/>
              <a:uFillTx/>
              <a:latin typeface="Arial" panose="020B0604020202020204" pitchFamily="34" charset="0"/>
              <a:ea typeface="Calibri" panose="020F0502020204030204" pitchFamily="34" charset="0"/>
              <a:cs typeface="Arial" panose="020B0604020202020204" pitchFamily="34" charset="0"/>
            </a:endParaRPr>
          </a:p>
        </p:txBody>
      </p:sp>
      <p:sp>
        <p:nvSpPr>
          <p:cNvPr id="29" name="Text Box 2"/>
          <p:cNvSpPr txBox="1">
            <a:spLocks noChangeArrowheads="1"/>
          </p:cNvSpPr>
          <p:nvPr/>
        </p:nvSpPr>
        <p:spPr bwMode="auto">
          <a:xfrm>
            <a:off x="8305848" y="3938567"/>
            <a:ext cx="786122" cy="1190703"/>
          </a:xfrm>
          <a:prstGeom prst="rect">
            <a:avLst/>
          </a:prstGeom>
          <a:solidFill>
            <a:sysClr val="windowText" lastClr="000000"/>
          </a:solidFill>
          <a:ln w="28575">
            <a:solidFill>
              <a:schemeClr val="tx1"/>
            </a:solidFill>
            <a:miter lim="800000"/>
            <a:headEnd/>
            <a:tailEnd/>
          </a:ln>
        </p:spPr>
        <p:txBody>
          <a:bodyPr rot="0" vert="horz" wrap="square" lIns="91440" tIns="45720" rIns="91440" bIns="45720" anchor="ctr" anchorCtr="0">
            <a:noAutofit/>
          </a:bodyPr>
          <a:lstStyle/>
          <a:p>
            <a:pPr marL="0" marR="0" lvl="0" indent="0" algn="ctr" defTabSz="914400" eaLnBrk="1" fontAlgn="auto" latinLnBrk="0" hangingPunct="1">
              <a:lnSpc>
                <a:spcPct val="107000"/>
              </a:lnSpc>
              <a:spcBef>
                <a:spcPts val="1800"/>
              </a:spcBef>
              <a:spcAft>
                <a:spcPts val="800"/>
              </a:spcAft>
              <a:buClrTx/>
              <a:buSzTx/>
              <a:buFontTx/>
              <a:buNone/>
              <a:tabLst/>
              <a:defRPr/>
            </a:pPr>
            <a:r>
              <a:rPr kumimoji="0" lang="en-US" b="0" i="0" u="none" strike="noStrike" kern="0" cap="none" spc="0" normalizeH="0" baseline="0" noProof="0" dirty="0" smtClean="0">
                <a:ln>
                  <a:noFill/>
                </a:ln>
                <a:solidFill>
                  <a:srgbClr val="FFFFFF"/>
                </a:solidFill>
                <a:effectLst/>
                <a:uLnTx/>
                <a:uFillTx/>
                <a:latin typeface="Arial" panose="020B0604020202020204" pitchFamily="34" charset="0"/>
                <a:ea typeface="Calibri" panose="020F0502020204030204" pitchFamily="34" charset="0"/>
                <a:cs typeface="Arial" panose="020B0604020202020204" pitchFamily="34" charset="0"/>
              </a:rPr>
              <a:t>Crisis</a:t>
            </a:r>
            <a:endParaRPr kumimoji="0" lang="en-US" b="0" i="0" u="none" strike="noStrike" kern="0" cap="none" spc="0" normalizeH="0" baseline="0" noProof="0" dirty="0">
              <a:ln>
                <a:noFill/>
              </a:ln>
              <a:solidFill>
                <a:sysClr val="windowText" lastClr="000000"/>
              </a:solidFill>
              <a:effectLst/>
              <a:uLnTx/>
              <a:uFillTx/>
              <a:latin typeface="Arial" panose="020B0604020202020204" pitchFamily="34" charset="0"/>
              <a:ea typeface="Calibri" panose="020F0502020204030204" pitchFamily="34" charset="0"/>
              <a:cs typeface="Arial" panose="020B0604020202020204" pitchFamily="34" charset="0"/>
            </a:endParaRPr>
          </a:p>
        </p:txBody>
      </p:sp>
      <p:sp>
        <p:nvSpPr>
          <p:cNvPr id="30" name="Text Box 2"/>
          <p:cNvSpPr txBox="1">
            <a:spLocks noChangeArrowheads="1"/>
          </p:cNvSpPr>
          <p:nvPr/>
        </p:nvSpPr>
        <p:spPr bwMode="auto">
          <a:xfrm>
            <a:off x="7496738" y="3938567"/>
            <a:ext cx="729955" cy="1190703"/>
          </a:xfrm>
          <a:prstGeom prst="rect">
            <a:avLst/>
          </a:prstGeom>
          <a:solidFill>
            <a:sysClr val="windowText" lastClr="000000"/>
          </a:solidFill>
          <a:ln w="28575">
            <a:solidFill>
              <a:schemeClr val="tx1"/>
            </a:solidFill>
            <a:miter lim="800000"/>
            <a:headEnd/>
            <a:tailEnd/>
          </a:ln>
        </p:spPr>
        <p:txBody>
          <a:bodyPr rot="0" vert="horz" wrap="square" lIns="91440" tIns="45720" rIns="91440" bIns="45720" anchor="ctr" anchorCtr="0">
            <a:noAutofit/>
          </a:bodyPr>
          <a:lstStyle/>
          <a:p>
            <a:pPr marL="0" marR="0" lvl="0" indent="0" algn="ctr" defTabSz="914400" eaLnBrk="1" fontAlgn="auto" latinLnBrk="0" hangingPunct="1">
              <a:lnSpc>
                <a:spcPct val="107000"/>
              </a:lnSpc>
              <a:spcBef>
                <a:spcPts val="1800"/>
              </a:spcBef>
              <a:spcAft>
                <a:spcPts val="800"/>
              </a:spcAft>
              <a:buClrTx/>
              <a:buSzTx/>
              <a:buFontTx/>
              <a:buNone/>
              <a:tabLst/>
              <a:defRPr/>
            </a:pPr>
            <a:r>
              <a:rPr kumimoji="0" lang="en-US" b="0" i="0" u="none" strike="noStrike" kern="0" cap="none" spc="0" normalizeH="0" baseline="0" noProof="0" dirty="0">
                <a:ln>
                  <a:noFill/>
                </a:ln>
                <a:solidFill>
                  <a:srgbClr val="FFFFFF"/>
                </a:solidFill>
                <a:effectLst/>
                <a:uLnTx/>
                <a:uFillTx/>
                <a:latin typeface="Arial" panose="020B0604020202020204" pitchFamily="34" charset="0"/>
                <a:ea typeface="Calibri" panose="020F0502020204030204" pitchFamily="34" charset="0"/>
                <a:cs typeface="Arial" panose="020B0604020202020204" pitchFamily="34" charset="0"/>
              </a:rPr>
              <a:t>MPD</a:t>
            </a:r>
            <a:endParaRPr kumimoji="0" lang="en-US" b="0" i="0" u="none" strike="noStrike" kern="0" cap="none" spc="0" normalizeH="0" baseline="0" noProof="0" dirty="0">
              <a:ln>
                <a:noFill/>
              </a:ln>
              <a:solidFill>
                <a:sysClr val="windowText" lastClr="000000"/>
              </a:solidFill>
              <a:effectLst/>
              <a:uLnTx/>
              <a:uFillTx/>
              <a:latin typeface="Arial" panose="020B0604020202020204" pitchFamily="34" charset="0"/>
              <a:ea typeface="Calibri" panose="020F0502020204030204" pitchFamily="34" charset="0"/>
              <a:cs typeface="Arial" panose="020B0604020202020204" pitchFamily="34" charset="0"/>
            </a:endParaRPr>
          </a:p>
        </p:txBody>
      </p:sp>
      <p:sp>
        <p:nvSpPr>
          <p:cNvPr id="31" name="Text Box 2"/>
          <p:cNvSpPr txBox="1">
            <a:spLocks noChangeArrowheads="1"/>
          </p:cNvSpPr>
          <p:nvPr/>
        </p:nvSpPr>
        <p:spPr bwMode="auto">
          <a:xfrm>
            <a:off x="6657630" y="3938567"/>
            <a:ext cx="759953" cy="1190703"/>
          </a:xfrm>
          <a:prstGeom prst="rect">
            <a:avLst/>
          </a:prstGeom>
          <a:solidFill>
            <a:sysClr val="windowText" lastClr="000000"/>
          </a:solidFill>
          <a:ln w="28575">
            <a:solidFill>
              <a:schemeClr val="tx1"/>
            </a:solidFill>
            <a:miter lim="800000"/>
            <a:headEnd/>
            <a:tailEnd/>
          </a:ln>
        </p:spPr>
        <p:txBody>
          <a:bodyPr rot="0" vert="horz" wrap="square" lIns="91440" tIns="45720" rIns="91440" bIns="45720" anchor="ctr" anchorCtr="0">
            <a:noAutofit/>
          </a:bodyPr>
          <a:lstStyle/>
          <a:p>
            <a:pPr marL="0" marR="0" lvl="0" indent="0" algn="ctr" defTabSz="914400" eaLnBrk="1" fontAlgn="auto" latinLnBrk="0" hangingPunct="1">
              <a:lnSpc>
                <a:spcPct val="107000"/>
              </a:lnSpc>
              <a:spcBef>
                <a:spcPts val="1800"/>
              </a:spcBef>
              <a:spcAft>
                <a:spcPts val="800"/>
              </a:spcAft>
              <a:buClrTx/>
              <a:buSzTx/>
              <a:buFontTx/>
              <a:buNone/>
              <a:tabLst/>
              <a:defRPr/>
            </a:pPr>
            <a:r>
              <a:rPr kumimoji="0" lang="en-US" b="0" i="0" u="none" strike="noStrike" kern="0" cap="none" spc="0" normalizeH="0" baseline="0" noProof="0" dirty="0" smtClean="0">
                <a:ln>
                  <a:noFill/>
                </a:ln>
                <a:solidFill>
                  <a:srgbClr val="FFFFFF"/>
                </a:solidFill>
                <a:effectLst/>
                <a:uLnTx/>
                <a:uFillTx/>
                <a:latin typeface="Arial" panose="020B0604020202020204" pitchFamily="34" charset="0"/>
                <a:ea typeface="Calibri" panose="020F0502020204030204" pitchFamily="34" charset="0"/>
                <a:cs typeface="Arial" panose="020B0604020202020204" pitchFamily="34" charset="0"/>
              </a:rPr>
              <a:t>EMS/ MFD</a:t>
            </a:r>
            <a:endParaRPr kumimoji="0" lang="en-US" b="0" i="0" u="none" strike="noStrike" kern="0" cap="none" spc="0" normalizeH="0" baseline="0" noProof="0" dirty="0">
              <a:ln>
                <a:noFill/>
              </a:ln>
              <a:solidFill>
                <a:sysClr val="windowText" lastClr="000000"/>
              </a:solidFill>
              <a:effectLst/>
              <a:uLnTx/>
              <a:uFillTx/>
              <a:latin typeface="Arial" panose="020B0604020202020204" pitchFamily="34" charset="0"/>
              <a:ea typeface="Calibri" panose="020F0502020204030204" pitchFamily="34" charset="0"/>
              <a:cs typeface="Arial" panose="020B0604020202020204" pitchFamily="34" charset="0"/>
            </a:endParaRPr>
          </a:p>
        </p:txBody>
      </p:sp>
      <p:sp>
        <p:nvSpPr>
          <p:cNvPr id="32" name="Text Box 2"/>
          <p:cNvSpPr txBox="1">
            <a:spLocks noChangeArrowheads="1"/>
          </p:cNvSpPr>
          <p:nvPr/>
        </p:nvSpPr>
        <p:spPr bwMode="auto">
          <a:xfrm>
            <a:off x="5315726" y="3942502"/>
            <a:ext cx="1168789" cy="1186769"/>
          </a:xfrm>
          <a:prstGeom prst="rect">
            <a:avLst/>
          </a:prstGeom>
          <a:solidFill>
            <a:sysClr val="windowText" lastClr="000000"/>
          </a:solidFill>
          <a:ln w="28575">
            <a:solidFill>
              <a:schemeClr val="tx1"/>
            </a:solidFill>
            <a:miter lim="800000"/>
            <a:headEnd/>
            <a:tailEnd/>
          </a:ln>
        </p:spPr>
        <p:txBody>
          <a:bodyPr rot="0" vert="horz" wrap="square" lIns="91440" tIns="45720" rIns="91440" bIns="45720" anchor="ctr" anchorCtr="0">
            <a:noAutofit/>
          </a:bodyPr>
          <a:lstStyle/>
          <a:p>
            <a:pPr marL="0" marR="0" lvl="0" indent="0" algn="ctr" defTabSz="914400" eaLnBrk="1" fontAlgn="auto" latinLnBrk="0" hangingPunct="1">
              <a:lnSpc>
                <a:spcPct val="107000"/>
              </a:lnSpc>
              <a:spcBef>
                <a:spcPts val="600"/>
              </a:spcBef>
              <a:spcAft>
                <a:spcPts val="800"/>
              </a:spcAft>
              <a:buClrTx/>
              <a:buSzTx/>
              <a:buFontTx/>
              <a:buNone/>
              <a:tabLst/>
              <a:defRPr/>
            </a:pPr>
            <a:r>
              <a:rPr kumimoji="0" lang="en-US" sz="1600" b="0" i="0" u="none" strike="noStrike" kern="0" cap="none" spc="0" normalizeH="0" baseline="0" noProof="0" dirty="0">
                <a:ln>
                  <a:noFill/>
                </a:ln>
                <a:solidFill>
                  <a:srgbClr val="FFFFFF"/>
                </a:solidFill>
                <a:effectLst/>
                <a:uLnTx/>
                <a:uFillTx/>
                <a:latin typeface="Arial" panose="020B0604020202020204" pitchFamily="34" charset="0"/>
                <a:ea typeface="Calibri" panose="020F0502020204030204" pitchFamily="34" charset="0"/>
                <a:cs typeface="Arial" panose="020B0604020202020204" pitchFamily="34" charset="0"/>
              </a:rPr>
              <a:t>Aftermath Placement Partners</a:t>
            </a:r>
            <a:endParaRPr kumimoji="0" lang="en-US" sz="1600" b="0" i="0" u="none" strike="noStrike" kern="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Arial" panose="020B0604020202020204" pitchFamily="34" charset="0"/>
            </a:endParaRPr>
          </a:p>
        </p:txBody>
      </p:sp>
      <p:cxnSp>
        <p:nvCxnSpPr>
          <p:cNvPr id="34" name="Straight Arrow Connector 33"/>
          <p:cNvCxnSpPr>
            <a:endCxn id="29" idx="0"/>
          </p:cNvCxnSpPr>
          <p:nvPr/>
        </p:nvCxnSpPr>
        <p:spPr>
          <a:xfrm>
            <a:off x="4888523" y="3289241"/>
            <a:ext cx="3810386" cy="64932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6" name="Straight Arrow Connector 35"/>
          <p:cNvCxnSpPr>
            <a:stCxn id="22" idx="2"/>
          </p:cNvCxnSpPr>
          <p:nvPr/>
        </p:nvCxnSpPr>
        <p:spPr>
          <a:xfrm>
            <a:off x="4677506" y="3265517"/>
            <a:ext cx="3217035" cy="67121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8" name="Straight Arrow Connector 37"/>
          <p:cNvCxnSpPr/>
          <p:nvPr/>
        </p:nvCxnSpPr>
        <p:spPr>
          <a:xfrm>
            <a:off x="4521954" y="3289241"/>
            <a:ext cx="2360101" cy="64932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2" name="Straight Arrow Connector 41"/>
          <p:cNvCxnSpPr>
            <a:stCxn id="22" idx="2"/>
          </p:cNvCxnSpPr>
          <p:nvPr/>
        </p:nvCxnSpPr>
        <p:spPr>
          <a:xfrm>
            <a:off x="4677506" y="3265517"/>
            <a:ext cx="1253182" cy="67121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6" name="Straight Arrow Connector 45"/>
          <p:cNvCxnSpPr>
            <a:stCxn id="22" idx="2"/>
          </p:cNvCxnSpPr>
          <p:nvPr/>
        </p:nvCxnSpPr>
        <p:spPr>
          <a:xfrm flipH="1">
            <a:off x="914400" y="3265517"/>
            <a:ext cx="3763106" cy="67121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8" name="Straight Arrow Connector 47"/>
          <p:cNvCxnSpPr>
            <a:stCxn id="22" idx="2"/>
            <a:endCxn id="26" idx="0"/>
          </p:cNvCxnSpPr>
          <p:nvPr/>
        </p:nvCxnSpPr>
        <p:spPr>
          <a:xfrm flipH="1">
            <a:off x="2039815" y="3265517"/>
            <a:ext cx="2637691" cy="67698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1" name="Straight Arrow Connector 50"/>
          <p:cNvCxnSpPr>
            <a:stCxn id="22" idx="2"/>
          </p:cNvCxnSpPr>
          <p:nvPr/>
        </p:nvCxnSpPr>
        <p:spPr>
          <a:xfrm flipH="1">
            <a:off x="3356076" y="3265517"/>
            <a:ext cx="1321430" cy="67121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3" name="Straight Arrow Connector 52"/>
          <p:cNvCxnSpPr>
            <a:stCxn id="22" idx="2"/>
          </p:cNvCxnSpPr>
          <p:nvPr/>
        </p:nvCxnSpPr>
        <p:spPr>
          <a:xfrm>
            <a:off x="4677506" y="3265517"/>
            <a:ext cx="0" cy="67121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555827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984738"/>
            <a:ext cx="7886700" cy="1512277"/>
          </a:xfrm>
        </p:spPr>
        <p:txBody>
          <a:bodyPr>
            <a:normAutofit fontScale="90000"/>
          </a:bodyPr>
          <a:lstStyle/>
          <a:p>
            <a:pPr algn="ctr"/>
            <a:r>
              <a:rPr lang="en-US" sz="1800" dirty="0">
                <a:latin typeface="Arial"/>
                <a:cs typeface="Arial"/>
              </a:rPr>
              <a:t/>
            </a:r>
            <a:br>
              <a:rPr lang="en-US" sz="1800" dirty="0">
                <a:latin typeface="Arial"/>
                <a:cs typeface="Arial"/>
              </a:rPr>
            </a:br>
            <a:r>
              <a:rPr lang="en-US" sz="4000" dirty="0">
                <a:latin typeface="Arial"/>
                <a:cs typeface="Arial"/>
              </a:rPr>
              <a:t>AT RISK ADULTS</a:t>
            </a:r>
            <a:br>
              <a:rPr lang="en-US" sz="4000" dirty="0">
                <a:latin typeface="Arial"/>
                <a:cs typeface="Arial"/>
              </a:rPr>
            </a:br>
            <a:r>
              <a:rPr lang="en-US" sz="4000" dirty="0">
                <a:latin typeface="Arial"/>
                <a:cs typeface="Arial"/>
              </a:rPr>
              <a:t>AND</a:t>
            </a:r>
            <a:br>
              <a:rPr lang="en-US" sz="4000" dirty="0">
                <a:latin typeface="Arial"/>
                <a:cs typeface="Arial"/>
              </a:rPr>
            </a:br>
            <a:r>
              <a:rPr lang="en-US" sz="4000" dirty="0">
                <a:latin typeface="Arial"/>
                <a:cs typeface="Arial"/>
              </a:rPr>
              <a:t>AT RISK ELDERS</a:t>
            </a:r>
          </a:p>
        </p:txBody>
      </p:sp>
      <p:sp>
        <p:nvSpPr>
          <p:cNvPr id="3" name="Content Placeholder 2"/>
          <p:cNvSpPr>
            <a:spLocks noGrp="1"/>
          </p:cNvSpPr>
          <p:nvPr>
            <p:ph idx="1"/>
          </p:nvPr>
        </p:nvSpPr>
        <p:spPr/>
        <p:txBody>
          <a:bodyPr/>
          <a:lstStyle/>
          <a:p>
            <a:endParaRPr lang="en-US" dirty="0" smtClean="0"/>
          </a:p>
          <a:p>
            <a:endParaRPr lang="en-US" dirty="0" smtClean="0"/>
          </a:p>
          <a:p>
            <a:endParaRPr lang="en-US" dirty="0" smtClean="0"/>
          </a:p>
          <a:p>
            <a:endParaRPr lang="en-US" dirty="0"/>
          </a:p>
        </p:txBody>
      </p:sp>
      <p:pic>
        <p:nvPicPr>
          <p:cNvPr id="4" name="Picture 3"/>
          <p:cNvPicPr>
            <a:picLocks noChangeAspect="1"/>
          </p:cNvPicPr>
          <p:nvPr/>
        </p:nvPicPr>
        <p:blipFill>
          <a:blip r:embed="rId3"/>
          <a:stretch>
            <a:fillRect/>
          </a:stretch>
        </p:blipFill>
        <p:spPr>
          <a:xfrm>
            <a:off x="3155950" y="2746686"/>
            <a:ext cx="2832100" cy="2921000"/>
          </a:xfrm>
          <a:prstGeom prst="rect">
            <a:avLst/>
          </a:prstGeom>
        </p:spPr>
      </p:pic>
    </p:spTree>
    <p:extLst>
      <p:ext uri="{BB962C8B-B14F-4D97-AF65-F5344CB8AC3E}">
        <p14:creationId xmlns:p14="http://schemas.microsoft.com/office/powerpoint/2010/main" val="21679984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2324" y="1107858"/>
            <a:ext cx="7918450" cy="788894"/>
          </a:xfrm>
        </p:spPr>
        <p:txBody>
          <a:bodyPr>
            <a:normAutofit fontScale="90000"/>
          </a:bodyPr>
          <a:lstStyle/>
          <a:p>
            <a:r>
              <a:rPr lang="en-US" altLang="en-US" dirty="0" smtClean="0">
                <a:latin typeface="Arial"/>
                <a:cs typeface="Arial"/>
              </a:rPr>
              <a:t>Criteria for Emergency Protective Placement</a:t>
            </a:r>
            <a:endParaRPr lang="en-US" dirty="0"/>
          </a:p>
        </p:txBody>
      </p:sp>
      <p:sp>
        <p:nvSpPr>
          <p:cNvPr id="3" name="Content Placeholder 2"/>
          <p:cNvSpPr>
            <a:spLocks noGrp="1"/>
          </p:cNvSpPr>
          <p:nvPr>
            <p:ph idx="1"/>
          </p:nvPr>
        </p:nvSpPr>
        <p:spPr>
          <a:xfrm>
            <a:off x="1007455" y="2608044"/>
            <a:ext cx="7167284" cy="4081463"/>
          </a:xfrm>
        </p:spPr>
        <p:txBody>
          <a:bodyPr>
            <a:normAutofit/>
          </a:bodyPr>
          <a:lstStyle/>
          <a:p>
            <a:pPr>
              <a:lnSpc>
                <a:spcPct val="80000"/>
              </a:lnSpc>
              <a:defRPr/>
            </a:pPr>
            <a:r>
              <a:rPr lang="en-US" altLang="en-US" sz="2400" dirty="0">
                <a:latin typeface="Arial"/>
                <a:cs typeface="Arial"/>
              </a:rPr>
              <a:t>The person is </a:t>
            </a:r>
            <a:r>
              <a:rPr lang="en-US" altLang="en-US" sz="2400" b="1" i="1" dirty="0">
                <a:latin typeface="Arial"/>
                <a:cs typeface="Arial"/>
              </a:rPr>
              <a:t>alleged</a:t>
            </a:r>
            <a:r>
              <a:rPr lang="en-US" altLang="en-US" sz="2400" dirty="0">
                <a:latin typeface="Arial"/>
                <a:cs typeface="Arial"/>
              </a:rPr>
              <a:t> to be </a:t>
            </a:r>
            <a:r>
              <a:rPr lang="en-US" altLang="en-US" sz="2400" i="1" u="sng" dirty="0">
                <a:latin typeface="Arial"/>
                <a:cs typeface="Arial"/>
              </a:rPr>
              <a:t>incompetent</a:t>
            </a:r>
            <a:r>
              <a:rPr lang="en-US" altLang="en-US" sz="2400" dirty="0">
                <a:latin typeface="Arial"/>
                <a:cs typeface="Arial"/>
              </a:rPr>
              <a:t> and the subject of a guardianship or a guardianship will be jointly filed.  </a:t>
            </a:r>
          </a:p>
          <a:p>
            <a:r>
              <a:rPr lang="en-US" dirty="0" smtClean="0">
                <a:latin typeface="Arial"/>
                <a:cs typeface="Arial"/>
              </a:rPr>
              <a:t>As </a:t>
            </a:r>
            <a:r>
              <a:rPr lang="en-US" dirty="0">
                <a:latin typeface="Arial"/>
                <a:cs typeface="Arial"/>
              </a:rPr>
              <a:t>a result of the impairment a person is so totally incapable of providing care for his or her own </a:t>
            </a:r>
            <a:r>
              <a:rPr lang="en-US" dirty="0" smtClean="0">
                <a:latin typeface="Arial"/>
                <a:cs typeface="Arial"/>
              </a:rPr>
              <a:t>care</a:t>
            </a:r>
          </a:p>
          <a:p>
            <a:r>
              <a:rPr lang="en-US" dirty="0" smtClean="0">
                <a:latin typeface="Arial"/>
                <a:cs typeface="Arial"/>
              </a:rPr>
              <a:t>Primary need for residential care &amp; custody.</a:t>
            </a:r>
            <a:endParaRPr lang="en-US" dirty="0">
              <a:latin typeface="Arial"/>
              <a:cs typeface="Arial"/>
            </a:endParaRPr>
          </a:p>
        </p:txBody>
      </p:sp>
    </p:spTree>
    <p:extLst>
      <p:ext uri="{BB962C8B-B14F-4D97-AF65-F5344CB8AC3E}">
        <p14:creationId xmlns:p14="http://schemas.microsoft.com/office/powerpoint/2010/main" val="30184851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12775" y="1162999"/>
            <a:ext cx="7918450" cy="788894"/>
          </a:xfrm>
        </p:spPr>
        <p:txBody>
          <a:bodyPr/>
          <a:lstStyle/>
          <a:p>
            <a:r>
              <a:rPr lang="en-US" dirty="0" smtClean="0">
                <a:latin typeface="Arial" panose="020B0604020202020204" pitchFamily="34" charset="0"/>
                <a:cs typeface="Arial" panose="020B0604020202020204" pitchFamily="34" charset="0"/>
              </a:rPr>
              <a:t>Chapter 55 Candidate</a:t>
            </a:r>
            <a:endParaRPr lang="en-US" dirty="0">
              <a:latin typeface="Arial" panose="020B0604020202020204" pitchFamily="34" charset="0"/>
              <a:cs typeface="Arial" panose="020B0604020202020204" pitchFamily="34" charset="0"/>
            </a:endParaRPr>
          </a:p>
        </p:txBody>
      </p:sp>
      <p:sp>
        <p:nvSpPr>
          <p:cNvPr id="5" name="Content Placeholder 4"/>
          <p:cNvSpPr>
            <a:spLocks noGrp="1"/>
          </p:cNvSpPr>
          <p:nvPr>
            <p:ph idx="1"/>
          </p:nvPr>
        </p:nvSpPr>
        <p:spPr>
          <a:xfrm>
            <a:off x="988358" y="2409092"/>
            <a:ext cx="7167284" cy="3717071"/>
          </a:xfrm>
        </p:spPr>
        <p:txBody>
          <a:bodyPr>
            <a:normAutofit/>
          </a:bodyPr>
          <a:lstStyle/>
          <a:p>
            <a:r>
              <a:rPr lang="en-US" sz="4000" dirty="0" smtClean="0">
                <a:latin typeface="Arial" panose="020B0604020202020204" pitchFamily="34" charset="0"/>
                <a:cs typeface="Arial" panose="020B0604020202020204" pitchFamily="34" charset="0"/>
              </a:rPr>
              <a:t>Does Lack of Decision Making Ability &amp; Safety = Imminent Substantial Danger?</a:t>
            </a:r>
            <a:endParaRPr lang="en-US" sz="4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925740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88358" y="1883950"/>
            <a:ext cx="7167284" cy="4081463"/>
          </a:xfrm>
        </p:spPr>
        <p:txBody>
          <a:bodyPr>
            <a:normAutofit/>
          </a:bodyPr>
          <a:lstStyle/>
          <a:p>
            <a:pPr algn="ctr">
              <a:buNone/>
            </a:pPr>
            <a:r>
              <a:rPr lang="en-US" sz="4000" dirty="0" smtClean="0">
                <a:solidFill>
                  <a:schemeClr val="accent1"/>
                </a:solidFill>
                <a:latin typeface="Arial"/>
                <a:cs typeface="Arial"/>
              </a:rPr>
              <a:t>Only Elder Abuse/Adult Protective Services staff have the authority to detain someone under chapter 55.</a:t>
            </a:r>
            <a:endParaRPr lang="en-US" sz="4000" dirty="0">
              <a:solidFill>
                <a:schemeClr val="accent1"/>
              </a:solidFill>
              <a:latin typeface="Arial"/>
              <a:cs typeface="Arial"/>
            </a:endParaRPr>
          </a:p>
        </p:txBody>
      </p:sp>
    </p:spTree>
    <p:extLst>
      <p:ext uri="{BB962C8B-B14F-4D97-AF65-F5344CB8AC3E}">
        <p14:creationId xmlns:p14="http://schemas.microsoft.com/office/powerpoint/2010/main" val="37329873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to Call</a:t>
            </a:r>
            <a:endParaRPr lang="en-US" dirty="0"/>
          </a:p>
        </p:txBody>
      </p:sp>
      <p:sp>
        <p:nvSpPr>
          <p:cNvPr id="3" name="Content Placeholder 2"/>
          <p:cNvSpPr>
            <a:spLocks noGrp="1"/>
          </p:cNvSpPr>
          <p:nvPr>
            <p:ph idx="1"/>
          </p:nvPr>
        </p:nvSpPr>
        <p:spPr/>
        <p:txBody>
          <a:bodyPr/>
          <a:lstStyle/>
          <a:p>
            <a:r>
              <a:rPr lang="en-US" dirty="0"/>
              <a:t>Contact information:</a:t>
            </a:r>
          </a:p>
          <a:p>
            <a:r>
              <a:rPr lang="en-US" dirty="0"/>
              <a:t>Information and Assistance Line Milwaukee County Department on Aging: 414-289-6874</a:t>
            </a:r>
          </a:p>
          <a:p>
            <a:r>
              <a:rPr lang="en-US" dirty="0"/>
              <a:t>Information and Assistance Line Disability Resource Center </a:t>
            </a:r>
            <a:r>
              <a:rPr lang="en-US" dirty="0" smtClean="0"/>
              <a:t> </a:t>
            </a:r>
            <a:r>
              <a:rPr lang="en-US" dirty="0"/>
              <a:t>414-289-6660</a:t>
            </a:r>
          </a:p>
          <a:p>
            <a:endParaRPr lang="en-US" dirty="0"/>
          </a:p>
        </p:txBody>
      </p:sp>
    </p:spTree>
    <p:extLst>
      <p:ext uri="{BB962C8B-B14F-4D97-AF65-F5344CB8AC3E}">
        <p14:creationId xmlns:p14="http://schemas.microsoft.com/office/powerpoint/2010/main" val="30781827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pic>
        <p:nvPicPr>
          <p:cNvPr id="4" name="Content Placeholder 3"/>
          <p:cNvPicPr>
            <a:picLocks noGrp="1" noChangeAspect="1"/>
          </p:cNvPicPr>
          <p:nvPr>
            <p:ph idx="1"/>
          </p:nvPr>
        </p:nvPicPr>
        <p:blipFill>
          <a:blip r:embed="rId2"/>
          <a:stretch>
            <a:fillRect/>
          </a:stretch>
        </p:blipFill>
        <p:spPr>
          <a:xfrm>
            <a:off x="1715002" y="2835683"/>
            <a:ext cx="1950889" cy="1585097"/>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19297" y="2204243"/>
            <a:ext cx="2857500" cy="2847975"/>
          </a:xfrm>
          <a:prstGeom prst="rect">
            <a:avLst/>
          </a:prstGeom>
        </p:spPr>
      </p:pic>
    </p:spTree>
    <p:extLst>
      <p:ext uri="{BB962C8B-B14F-4D97-AF65-F5344CB8AC3E}">
        <p14:creationId xmlns:p14="http://schemas.microsoft.com/office/powerpoint/2010/main" val="31922270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7"/>
          <p:cNvSpPr>
            <a:spLocks noChangeArrowheads="1"/>
          </p:cNvSpPr>
          <p:nvPr/>
        </p:nvSpPr>
        <p:spPr bwMode="auto">
          <a:xfrm>
            <a:off x="2412460" y="1575703"/>
            <a:ext cx="3419778" cy="1031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defRPr/>
            </a:pPr>
            <a:r>
              <a:rPr lang="en-US" altLang="en-US" sz="2400" dirty="0" smtClean="0">
                <a:solidFill>
                  <a:srgbClr val="301076"/>
                </a:solidFill>
                <a:latin typeface="Garamond" panose="02020404030301010803" pitchFamily="18" charset="0"/>
              </a:rPr>
              <a:t>DEFINITIONS: Abuse</a:t>
            </a:r>
            <a:endParaRPr lang="en-US" altLang="en-US" sz="2400" dirty="0">
              <a:solidFill>
                <a:srgbClr val="301076"/>
              </a:solidFill>
              <a:latin typeface="Garamond" panose="02020404030301010803" pitchFamily="18" charset="0"/>
            </a:endParaRPr>
          </a:p>
        </p:txBody>
      </p:sp>
      <p:sp>
        <p:nvSpPr>
          <p:cNvPr id="3" name="TextBox 2"/>
          <p:cNvSpPr txBox="1"/>
          <p:nvPr/>
        </p:nvSpPr>
        <p:spPr>
          <a:xfrm>
            <a:off x="1196502" y="1252538"/>
            <a:ext cx="6098061" cy="646331"/>
          </a:xfrm>
          <a:prstGeom prst="rect">
            <a:avLst/>
          </a:prstGeom>
          <a:noFill/>
        </p:spPr>
        <p:txBody>
          <a:bodyPr wrap="square">
            <a:spAutoFit/>
          </a:bodyPr>
          <a:lstStyle/>
          <a:p>
            <a:pPr>
              <a:defRPr/>
            </a:pPr>
            <a:r>
              <a:rPr lang="en-US" altLang="en-US" sz="3600" b="1" dirty="0">
                <a:solidFill>
                  <a:prstClr val="black">
                    <a:lumMod val="95000"/>
                    <a:lumOff val="5000"/>
                  </a:prstClr>
                </a:solidFill>
                <a:latin typeface="Garamond" panose="02020404030301010803" pitchFamily="18" charset="0"/>
              </a:rPr>
              <a:t>ELDER ABUSE OVERVIEW</a:t>
            </a:r>
            <a:endParaRPr lang="en-US" altLang="en-US" sz="2400" b="1" dirty="0">
              <a:solidFill>
                <a:prstClr val="black">
                  <a:lumMod val="95000"/>
                  <a:lumOff val="5000"/>
                </a:prstClr>
              </a:solidFill>
              <a:latin typeface="Garamond" panose="02020404030301010803" pitchFamily="18" charset="0"/>
            </a:endParaRPr>
          </a:p>
        </p:txBody>
      </p:sp>
      <p:sp>
        <p:nvSpPr>
          <p:cNvPr id="47109" name="Rectangle 7"/>
          <p:cNvSpPr txBox="1">
            <a:spLocks noChangeArrowheads="1"/>
          </p:cNvSpPr>
          <p:nvPr/>
        </p:nvSpPr>
        <p:spPr bwMode="auto">
          <a:xfrm>
            <a:off x="677625" y="2607578"/>
            <a:ext cx="4737100" cy="3840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533400" indent="-533400">
              <a:lnSpc>
                <a:spcPct val="90000"/>
              </a:lnSpc>
              <a:spcBef>
                <a:spcPts val="1000"/>
              </a:spcBef>
              <a:buFont typeface="Arial" panose="020B0604020202020204" pitchFamily="34" charset="0"/>
              <a:buChar char="•"/>
              <a:defRPr sz="2200">
                <a:solidFill>
                  <a:schemeClr val="tx1"/>
                </a:solidFill>
                <a:latin typeface="Century Gothic" panose="020B0502020202020204" pitchFamily="34" charset="0"/>
              </a:defRPr>
            </a:lvl1pPr>
            <a:lvl2pPr marL="1276350" indent="-533400">
              <a:lnSpc>
                <a:spcPct val="90000"/>
              </a:lnSpc>
              <a:spcBef>
                <a:spcPts val="500"/>
              </a:spcBef>
              <a:buFont typeface="Arial" panose="020B0604020202020204" pitchFamily="34" charset="0"/>
              <a:buChar char="•"/>
              <a:defRPr sz="2000">
                <a:solidFill>
                  <a:schemeClr val="tx1"/>
                </a:solidFill>
                <a:latin typeface="Century Gothic" panose="020B0502020202020204" pitchFamily="34" charset="0"/>
              </a:defRPr>
            </a:lvl2pPr>
            <a:lvl3pPr marL="1143000" indent="-228600">
              <a:lnSpc>
                <a:spcPct val="90000"/>
              </a:lnSpc>
              <a:spcBef>
                <a:spcPts val="500"/>
              </a:spcBef>
              <a:buFont typeface="Arial" panose="020B0604020202020204" pitchFamily="34" charset="0"/>
              <a:buChar char="•"/>
              <a:defRPr>
                <a:solidFill>
                  <a:schemeClr val="tx1"/>
                </a:solidFill>
                <a:latin typeface="Century Gothic" panose="020B0502020202020204" pitchFamily="34" charset="0"/>
              </a:defRPr>
            </a:lvl3pPr>
            <a:lvl4pPr marL="16002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4pPr>
            <a:lvl5pPr marL="20574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9pPr>
          </a:lstStyle>
          <a:p>
            <a:pPr fontAlgn="base">
              <a:spcAft>
                <a:spcPct val="0"/>
              </a:spcAft>
              <a:buFontTx/>
              <a:buNone/>
            </a:pPr>
            <a:r>
              <a:rPr lang="en-US" altLang="en-US" sz="2800" b="1" u="sng" dirty="0">
                <a:solidFill>
                  <a:srgbClr val="301076"/>
                </a:solidFill>
                <a:latin typeface="Garamond" panose="02020404030301010803" pitchFamily="18" charset="0"/>
              </a:rPr>
              <a:t>ELDER ABUSE</a:t>
            </a:r>
            <a:r>
              <a:rPr lang="en-US" altLang="en-US" sz="3800" b="1" dirty="0">
                <a:solidFill>
                  <a:srgbClr val="301076"/>
                </a:solidFill>
                <a:latin typeface="Garamond" panose="02020404030301010803" pitchFamily="18" charset="0"/>
              </a:rPr>
              <a:t> </a:t>
            </a:r>
          </a:p>
          <a:p>
            <a:pPr fontAlgn="base">
              <a:spcAft>
                <a:spcPct val="0"/>
              </a:spcAft>
              <a:buFontTx/>
              <a:buNone/>
            </a:pPr>
            <a:r>
              <a:rPr lang="en-US" altLang="en-US" sz="2400" b="1" dirty="0">
                <a:solidFill>
                  <a:prstClr val="black"/>
                </a:solidFill>
                <a:latin typeface="Garamond" panose="02020404030301010803" pitchFamily="18" charset="0"/>
              </a:rPr>
              <a:t>(WI state Statutes § 46.90)</a:t>
            </a:r>
          </a:p>
          <a:p>
            <a:pPr lvl="1" fontAlgn="base">
              <a:spcAft>
                <a:spcPct val="0"/>
              </a:spcAft>
              <a:buFontTx/>
              <a:buAutoNum type="arabicPeriod"/>
            </a:pPr>
            <a:r>
              <a:rPr lang="en-US" altLang="en-US" sz="2400" b="1" dirty="0" smtClean="0">
                <a:solidFill>
                  <a:prstClr val="black"/>
                </a:solidFill>
                <a:latin typeface="Garamond" panose="02020404030301010803" pitchFamily="18" charset="0"/>
              </a:rPr>
              <a:t>Abuse</a:t>
            </a:r>
            <a:endParaRPr lang="en-US" altLang="en-US" sz="2400" b="1" dirty="0">
              <a:solidFill>
                <a:prstClr val="black"/>
              </a:solidFill>
              <a:latin typeface="Garamond" panose="02020404030301010803" pitchFamily="18" charset="0"/>
            </a:endParaRPr>
          </a:p>
          <a:p>
            <a:pPr lvl="1" fontAlgn="base">
              <a:spcAft>
                <a:spcPct val="0"/>
              </a:spcAft>
              <a:buFontTx/>
              <a:buAutoNum type="arabicPeriod"/>
            </a:pPr>
            <a:r>
              <a:rPr lang="en-US" altLang="en-US" sz="2400" b="1" dirty="0">
                <a:solidFill>
                  <a:prstClr val="black"/>
                </a:solidFill>
                <a:latin typeface="Garamond" panose="02020404030301010803" pitchFamily="18" charset="0"/>
              </a:rPr>
              <a:t>Financial exploitation</a:t>
            </a:r>
          </a:p>
          <a:p>
            <a:pPr lvl="1" fontAlgn="base">
              <a:spcAft>
                <a:spcPct val="0"/>
              </a:spcAft>
              <a:buFontTx/>
              <a:buAutoNum type="arabicPeriod"/>
            </a:pPr>
            <a:r>
              <a:rPr lang="en-US" altLang="en-US" sz="2400" b="1" dirty="0">
                <a:solidFill>
                  <a:prstClr val="black"/>
                </a:solidFill>
                <a:latin typeface="Garamond" panose="02020404030301010803" pitchFamily="18" charset="0"/>
              </a:rPr>
              <a:t>Neglect </a:t>
            </a:r>
          </a:p>
          <a:p>
            <a:pPr lvl="1" fontAlgn="base">
              <a:spcAft>
                <a:spcPct val="0"/>
              </a:spcAft>
              <a:buFontTx/>
              <a:buAutoNum type="arabicPeriod"/>
            </a:pPr>
            <a:r>
              <a:rPr lang="en-US" altLang="en-US" sz="2400" b="1" dirty="0">
                <a:solidFill>
                  <a:prstClr val="black"/>
                </a:solidFill>
                <a:latin typeface="Garamond" panose="02020404030301010803" pitchFamily="18" charset="0"/>
              </a:rPr>
              <a:t>Self-neglect</a:t>
            </a:r>
          </a:p>
          <a:p>
            <a:pPr fontAlgn="base">
              <a:spcAft>
                <a:spcPct val="0"/>
              </a:spcAft>
              <a:buFontTx/>
              <a:buNone/>
            </a:pPr>
            <a:endParaRPr lang="en-US" altLang="en-US" sz="2400" b="1" dirty="0">
              <a:solidFill>
                <a:prstClr val="black"/>
              </a:solidFill>
            </a:endParaRPr>
          </a:p>
          <a:p>
            <a:pPr fontAlgn="base">
              <a:spcAft>
                <a:spcPct val="0"/>
              </a:spcAft>
              <a:buFontTx/>
              <a:buNone/>
            </a:pPr>
            <a:endParaRPr lang="en-US" altLang="en-US" sz="2800" dirty="0">
              <a:solidFill>
                <a:prstClr val="black"/>
              </a:solidFill>
            </a:endParaRPr>
          </a:p>
        </p:txBody>
      </p:sp>
      <p:pic>
        <p:nvPicPr>
          <p:cNvPr id="47110" name="Picture 8" descr="5245896-682x1025"/>
          <p:cNvPicPr>
            <a:picLocks noChangeAspect="1" noChangeArrowheads="1"/>
          </p:cNvPicPr>
          <p:nvPr/>
        </p:nvPicPr>
        <p:blipFill>
          <a:blip r:embed="rId3">
            <a:extLst>
              <a:ext uri="{28A0092B-C50C-407E-A947-70E740481C1C}">
                <a14:useLocalDpi xmlns:a14="http://schemas.microsoft.com/office/drawing/2010/main" val="0"/>
              </a:ext>
            </a:extLst>
          </a:blip>
          <a:srcRect r="43968"/>
          <a:stretch>
            <a:fillRect/>
          </a:stretch>
        </p:blipFill>
        <p:spPr bwMode="auto">
          <a:xfrm>
            <a:off x="5813493" y="2311248"/>
            <a:ext cx="2786063" cy="330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03266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4"/>
          <p:cNvSpPr>
            <a:spLocks noGrp="1" noChangeArrowheads="1"/>
          </p:cNvSpPr>
          <p:nvPr>
            <p:ph type="title"/>
          </p:nvPr>
        </p:nvSpPr>
        <p:spPr>
          <a:xfrm>
            <a:off x="2596263" y="3461338"/>
            <a:ext cx="7918450" cy="788894"/>
          </a:xfrm>
        </p:spPr>
        <p:txBody>
          <a:bodyPr>
            <a:normAutofit fontScale="90000"/>
          </a:bodyPr>
          <a:lstStyle/>
          <a:p>
            <a:pPr eaLnBrk="1" fontAlgn="auto" hangingPunct="1">
              <a:spcAft>
                <a:spcPts val="0"/>
              </a:spcAft>
              <a:defRPr/>
            </a:pPr>
            <a:r>
              <a:rPr lang="en-US" altLang="en-US" dirty="0" smtClean="0">
                <a:latin typeface="Arial"/>
                <a:cs typeface="Arial"/>
              </a:rPr>
              <a:t/>
            </a:r>
            <a:br>
              <a:rPr lang="en-US" altLang="en-US" dirty="0" smtClean="0">
                <a:latin typeface="Arial"/>
                <a:cs typeface="Arial"/>
              </a:rPr>
            </a:br>
            <a:r>
              <a:rPr lang="en-US" altLang="en-US" dirty="0" smtClean="0">
                <a:latin typeface="Arial"/>
                <a:cs typeface="Arial"/>
              </a:rPr>
              <a:t/>
            </a:r>
            <a:br>
              <a:rPr lang="en-US" altLang="en-US" dirty="0" smtClean="0">
                <a:latin typeface="Arial"/>
                <a:cs typeface="Arial"/>
              </a:rPr>
            </a:br>
            <a:r>
              <a:rPr lang="en-US" altLang="en-US" dirty="0" smtClean="0">
                <a:latin typeface="Arial"/>
                <a:cs typeface="Arial"/>
              </a:rPr>
              <a:t>observable</a:t>
            </a:r>
            <a:br>
              <a:rPr lang="en-US" altLang="en-US" dirty="0" smtClean="0">
                <a:latin typeface="Arial"/>
                <a:cs typeface="Arial"/>
              </a:rPr>
            </a:br>
            <a:r>
              <a:rPr lang="en-US" altLang="en-US" dirty="0" smtClean="0">
                <a:latin typeface="Arial"/>
                <a:cs typeface="Arial"/>
              </a:rPr>
              <a:t/>
            </a:r>
            <a:br>
              <a:rPr lang="en-US" altLang="en-US" dirty="0" smtClean="0">
                <a:latin typeface="Arial"/>
                <a:cs typeface="Arial"/>
              </a:rPr>
            </a:br>
            <a:r>
              <a:rPr lang="en-US" altLang="en-US" dirty="0" smtClean="0">
                <a:latin typeface="Arial"/>
                <a:cs typeface="Arial"/>
              </a:rPr>
              <a:t>quantifiable </a:t>
            </a:r>
            <a:br>
              <a:rPr lang="en-US" altLang="en-US" dirty="0" smtClean="0">
                <a:latin typeface="Arial"/>
                <a:cs typeface="Arial"/>
              </a:rPr>
            </a:br>
            <a:endParaRPr lang="en-US" altLang="en-US" dirty="0" smtClean="0">
              <a:latin typeface="Arial"/>
              <a:cs typeface="Arial"/>
            </a:endParaRPr>
          </a:p>
        </p:txBody>
      </p:sp>
      <p:sp>
        <p:nvSpPr>
          <p:cNvPr id="10245" name="Rectangle 5"/>
          <p:cNvSpPr>
            <a:spLocks noGrp="1" noChangeArrowheads="1"/>
          </p:cNvSpPr>
          <p:nvPr>
            <p:ph idx="1"/>
          </p:nvPr>
        </p:nvSpPr>
        <p:spPr>
          <a:xfrm>
            <a:off x="676275" y="2459038"/>
            <a:ext cx="7772400" cy="3424237"/>
          </a:xfrm>
        </p:spPr>
        <p:txBody>
          <a:bodyPr rtlCol="0">
            <a:normAutofit/>
          </a:bodyPr>
          <a:lstStyle/>
          <a:p>
            <a:pPr eaLnBrk="1" fontAlgn="auto" hangingPunct="1">
              <a:spcAft>
                <a:spcPts val="0"/>
              </a:spcAft>
              <a:buFont typeface="Wingdings" panose="05000000000000000000" pitchFamily="2" charset="2"/>
              <a:buNone/>
              <a:defRPr/>
            </a:pPr>
            <a:r>
              <a:rPr lang="en-US" altLang="en-US" sz="2900" dirty="0" smtClean="0"/>
              <a:t>	</a:t>
            </a:r>
          </a:p>
        </p:txBody>
      </p:sp>
      <p:pic>
        <p:nvPicPr>
          <p:cNvPr id="6" name="Picture 5" descr="check-305228__180.png"/>
          <p:cNvPicPr>
            <a:picLocks noChangeAspect="1"/>
          </p:cNvPicPr>
          <p:nvPr/>
        </p:nvPicPr>
        <p:blipFill>
          <a:blip r:embed="rId3">
            <a:duotone>
              <a:schemeClr val="accent5">
                <a:shade val="45000"/>
                <a:satMod val="135000"/>
              </a:schemeClr>
              <a:prstClr val="white"/>
            </a:duotone>
          </a:blip>
          <a:stretch>
            <a:fillRect/>
          </a:stretch>
        </p:blipFill>
        <p:spPr>
          <a:xfrm>
            <a:off x="1373966" y="2912870"/>
            <a:ext cx="1202362" cy="1258286"/>
          </a:xfrm>
          <a:prstGeom prst="rect">
            <a:avLst/>
          </a:prstGeom>
        </p:spPr>
      </p:pic>
      <p:pic>
        <p:nvPicPr>
          <p:cNvPr id="8" name="Picture 7" descr="check-305228__180.png"/>
          <p:cNvPicPr>
            <a:picLocks noChangeAspect="1"/>
          </p:cNvPicPr>
          <p:nvPr/>
        </p:nvPicPr>
        <p:blipFill>
          <a:blip r:embed="rId3">
            <a:duotone>
              <a:schemeClr val="accent5">
                <a:shade val="45000"/>
                <a:satMod val="135000"/>
              </a:schemeClr>
              <a:prstClr val="white"/>
            </a:duotone>
          </a:blip>
          <a:stretch>
            <a:fillRect/>
          </a:stretch>
        </p:blipFill>
        <p:spPr>
          <a:xfrm>
            <a:off x="1323920" y="3943471"/>
            <a:ext cx="1302454" cy="1363033"/>
          </a:xfrm>
          <a:prstGeom prst="rect">
            <a:avLst/>
          </a:prstGeom>
        </p:spPr>
      </p:pic>
      <p:sp>
        <p:nvSpPr>
          <p:cNvPr id="2" name="Rectangle 1"/>
          <p:cNvSpPr/>
          <p:nvPr/>
        </p:nvSpPr>
        <p:spPr>
          <a:xfrm>
            <a:off x="716146" y="1217279"/>
            <a:ext cx="8269591" cy="1938992"/>
          </a:xfrm>
          <a:prstGeom prst="rect">
            <a:avLst/>
          </a:prstGeom>
        </p:spPr>
        <p:txBody>
          <a:bodyPr wrap="square">
            <a:spAutoFit/>
          </a:bodyPr>
          <a:lstStyle/>
          <a:p>
            <a:r>
              <a:rPr lang="en-US" sz="4000" dirty="0"/>
              <a:t>An intervention is warranted when behavior is </a:t>
            </a:r>
            <a:br>
              <a:rPr lang="en-US" sz="4000" dirty="0"/>
            </a:br>
            <a:endParaRPr lang="en-US" sz="4000" dirty="0"/>
          </a:p>
        </p:txBody>
      </p:sp>
    </p:spTree>
    <p:extLst>
      <p:ext uri="{BB962C8B-B14F-4D97-AF65-F5344CB8AC3E}">
        <p14:creationId xmlns:p14="http://schemas.microsoft.com/office/powerpoint/2010/main" val="30470425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4793" y="834045"/>
            <a:ext cx="7886700" cy="1198290"/>
          </a:xfrm>
        </p:spPr>
        <p:txBody>
          <a:bodyPr/>
          <a:lstStyle/>
          <a:p>
            <a:pPr eaLnBrk="1" fontAlgn="auto" hangingPunct="1">
              <a:spcAft>
                <a:spcPts val="0"/>
              </a:spcAft>
              <a:defRPr/>
            </a:pPr>
            <a:r>
              <a:rPr lang="en-US" dirty="0" smtClean="0">
                <a:latin typeface="Arial"/>
                <a:cs typeface="Arial"/>
              </a:rPr>
              <a:t>Physical Factors</a:t>
            </a:r>
            <a:endParaRPr lang="en-US" dirty="0">
              <a:latin typeface="Arial"/>
              <a:cs typeface="Arial"/>
            </a:endParaRPr>
          </a:p>
        </p:txBody>
      </p:sp>
      <p:sp>
        <p:nvSpPr>
          <p:cNvPr id="3" name="Content Placeholder 2"/>
          <p:cNvSpPr>
            <a:spLocks noGrp="1"/>
          </p:cNvSpPr>
          <p:nvPr>
            <p:ph idx="1"/>
          </p:nvPr>
        </p:nvSpPr>
        <p:spPr>
          <a:xfrm>
            <a:off x="685800" y="3006969"/>
            <a:ext cx="7772400" cy="2784231"/>
          </a:xfrm>
        </p:spPr>
        <p:txBody>
          <a:bodyPr rtlCol="0">
            <a:normAutofit/>
          </a:bodyPr>
          <a:lstStyle/>
          <a:p>
            <a:pPr eaLnBrk="1" fontAlgn="auto" hangingPunct="1">
              <a:spcAft>
                <a:spcPts val="0"/>
              </a:spcAft>
              <a:defRPr/>
            </a:pPr>
            <a:r>
              <a:rPr lang="en-US" dirty="0" smtClean="0">
                <a:latin typeface="Arial"/>
                <a:cs typeface="Arial"/>
              </a:rPr>
              <a:t>Medical conditions</a:t>
            </a:r>
          </a:p>
          <a:p>
            <a:pPr eaLnBrk="1" fontAlgn="auto" hangingPunct="1">
              <a:spcAft>
                <a:spcPts val="0"/>
              </a:spcAft>
              <a:defRPr/>
            </a:pPr>
            <a:r>
              <a:rPr lang="en-US" dirty="0" smtClean="0">
                <a:latin typeface="Arial"/>
                <a:cs typeface="Arial"/>
              </a:rPr>
              <a:t>Hygiene</a:t>
            </a:r>
          </a:p>
          <a:p>
            <a:pPr eaLnBrk="1" fontAlgn="auto" hangingPunct="1">
              <a:spcAft>
                <a:spcPts val="0"/>
              </a:spcAft>
              <a:defRPr/>
            </a:pPr>
            <a:r>
              <a:rPr lang="en-US" dirty="0" smtClean="0">
                <a:latin typeface="Arial"/>
                <a:cs typeface="Arial"/>
              </a:rPr>
              <a:t>Wandering	</a:t>
            </a:r>
          </a:p>
          <a:p>
            <a:pPr eaLnBrk="1" fontAlgn="auto" hangingPunct="1">
              <a:spcAft>
                <a:spcPts val="0"/>
              </a:spcAft>
              <a:defRPr/>
            </a:pPr>
            <a:r>
              <a:rPr lang="en-US" dirty="0" smtClean="0">
                <a:latin typeface="Arial"/>
                <a:cs typeface="Arial"/>
              </a:rPr>
              <a:t>Does the client have an untreated illness causing immediate risk?</a:t>
            </a:r>
            <a:endParaRPr lang="en-US" dirty="0">
              <a:latin typeface="Arial"/>
              <a:cs typeface="Arial"/>
            </a:endParaRPr>
          </a:p>
        </p:txBody>
      </p:sp>
      <p:pic>
        <p:nvPicPr>
          <p:cNvPr id="4" name="Picture 3"/>
          <p:cNvPicPr>
            <a:picLocks noChangeAspect="1"/>
          </p:cNvPicPr>
          <p:nvPr/>
        </p:nvPicPr>
        <p:blipFill>
          <a:blip r:embed="rId3"/>
          <a:stretch>
            <a:fillRect/>
          </a:stretch>
        </p:blipFill>
        <p:spPr>
          <a:xfrm>
            <a:off x="4411798" y="1831336"/>
            <a:ext cx="4219695" cy="2156474"/>
          </a:xfrm>
          <a:prstGeom prst="rect">
            <a:avLst/>
          </a:prstGeom>
        </p:spPr>
      </p:pic>
    </p:spTree>
    <p:extLst>
      <p:ext uri="{BB962C8B-B14F-4D97-AF65-F5344CB8AC3E}">
        <p14:creationId xmlns:p14="http://schemas.microsoft.com/office/powerpoint/2010/main" val="41352588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1193791"/>
            <a:ext cx="7918450" cy="788894"/>
          </a:xfrm>
        </p:spPr>
        <p:txBody>
          <a:bodyPr/>
          <a:lstStyle/>
          <a:p>
            <a:pPr eaLnBrk="1" fontAlgn="auto" hangingPunct="1">
              <a:spcAft>
                <a:spcPts val="0"/>
              </a:spcAft>
              <a:defRPr/>
            </a:pPr>
            <a:r>
              <a:rPr lang="en-US" dirty="0" smtClean="0">
                <a:latin typeface="Arial"/>
                <a:cs typeface="Arial"/>
              </a:rPr>
              <a:t>Environmental factors</a:t>
            </a:r>
            <a:endParaRPr lang="en-US" dirty="0">
              <a:latin typeface="Arial"/>
              <a:cs typeface="Arial"/>
            </a:endParaRPr>
          </a:p>
        </p:txBody>
      </p:sp>
      <p:sp>
        <p:nvSpPr>
          <p:cNvPr id="3" name="Content Placeholder 2"/>
          <p:cNvSpPr>
            <a:spLocks noGrp="1"/>
          </p:cNvSpPr>
          <p:nvPr>
            <p:ph idx="1"/>
          </p:nvPr>
        </p:nvSpPr>
        <p:spPr>
          <a:xfrm>
            <a:off x="685800" y="2366963"/>
            <a:ext cx="5102589" cy="3424237"/>
          </a:xfrm>
        </p:spPr>
        <p:txBody>
          <a:bodyPr rtlCol="0">
            <a:normAutofit/>
          </a:bodyPr>
          <a:lstStyle/>
          <a:p>
            <a:pPr eaLnBrk="1" fontAlgn="auto" hangingPunct="1">
              <a:spcAft>
                <a:spcPts val="0"/>
              </a:spcAft>
              <a:defRPr/>
            </a:pPr>
            <a:r>
              <a:rPr lang="en-US" dirty="0" smtClean="0">
                <a:latin typeface="Arial"/>
                <a:cs typeface="Arial"/>
              </a:rPr>
              <a:t>Condition of the residence</a:t>
            </a:r>
          </a:p>
          <a:p>
            <a:pPr eaLnBrk="1" fontAlgn="auto" hangingPunct="1">
              <a:spcAft>
                <a:spcPts val="0"/>
              </a:spcAft>
              <a:defRPr/>
            </a:pPr>
            <a:r>
              <a:rPr lang="en-US" dirty="0" smtClean="0">
                <a:latin typeface="Arial"/>
                <a:cs typeface="Arial"/>
              </a:rPr>
              <a:t>Does the client live alone?</a:t>
            </a:r>
          </a:p>
          <a:p>
            <a:pPr eaLnBrk="1" fontAlgn="auto" hangingPunct="1">
              <a:spcAft>
                <a:spcPts val="0"/>
              </a:spcAft>
              <a:defRPr/>
            </a:pPr>
            <a:r>
              <a:rPr lang="en-US" dirty="0" smtClean="0">
                <a:latin typeface="Arial"/>
                <a:cs typeface="Arial"/>
              </a:rPr>
              <a:t>Does the client have electricity/gas/heating or cooling?</a:t>
            </a:r>
          </a:p>
          <a:p>
            <a:pPr eaLnBrk="1" fontAlgn="auto" hangingPunct="1">
              <a:spcAft>
                <a:spcPts val="0"/>
              </a:spcAft>
              <a:defRPr/>
            </a:pPr>
            <a:r>
              <a:rPr lang="en-US" dirty="0" smtClean="0">
                <a:latin typeface="Arial"/>
                <a:cs typeface="Arial"/>
              </a:rPr>
              <a:t>Is there moldy food or a lack of food?</a:t>
            </a:r>
          </a:p>
          <a:p>
            <a:pPr marL="0" indent="0" eaLnBrk="1" fontAlgn="auto" hangingPunct="1">
              <a:spcAft>
                <a:spcPts val="0"/>
              </a:spcAft>
              <a:buFont typeface="Arial" panose="020B0604020202020204" pitchFamily="34" charset="0"/>
              <a:buNone/>
              <a:defRPr/>
            </a:pPr>
            <a:endParaRPr lang="en-US" dirty="0"/>
          </a:p>
        </p:txBody>
      </p:sp>
      <p:pic>
        <p:nvPicPr>
          <p:cNvPr id="6" name="Picture 5"/>
          <p:cNvPicPr>
            <a:picLocks noChangeAspect="1"/>
          </p:cNvPicPr>
          <p:nvPr/>
        </p:nvPicPr>
        <p:blipFill>
          <a:blip r:embed="rId3"/>
          <a:stretch>
            <a:fillRect/>
          </a:stretch>
        </p:blipFill>
        <p:spPr>
          <a:xfrm>
            <a:off x="5939218" y="2238440"/>
            <a:ext cx="2911110" cy="1955902"/>
          </a:xfrm>
          <a:prstGeom prst="rect">
            <a:avLst/>
          </a:prstGeom>
        </p:spPr>
      </p:pic>
    </p:spTree>
    <p:extLst>
      <p:ext uri="{BB962C8B-B14F-4D97-AF65-F5344CB8AC3E}">
        <p14:creationId xmlns:p14="http://schemas.microsoft.com/office/powerpoint/2010/main" val="37678269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638401" y="1115470"/>
            <a:ext cx="7918450" cy="788894"/>
          </a:xfrm>
        </p:spPr>
        <p:txBody>
          <a:bodyPr/>
          <a:lstStyle/>
          <a:p>
            <a:pPr eaLnBrk="1" fontAlgn="auto" hangingPunct="1">
              <a:spcAft>
                <a:spcPts val="0"/>
              </a:spcAft>
              <a:defRPr/>
            </a:pPr>
            <a:r>
              <a:rPr lang="en-US" dirty="0" smtClean="0">
                <a:latin typeface="Arial"/>
                <a:cs typeface="Arial"/>
              </a:rPr>
              <a:t>Social/Economic factors</a:t>
            </a:r>
            <a:endParaRPr lang="en-US" dirty="0">
              <a:latin typeface="Arial"/>
              <a:cs typeface="Arial"/>
            </a:endParaRPr>
          </a:p>
        </p:txBody>
      </p:sp>
      <p:sp>
        <p:nvSpPr>
          <p:cNvPr id="7" name="Content Placeholder 6"/>
          <p:cNvSpPr>
            <a:spLocks noGrp="1"/>
          </p:cNvSpPr>
          <p:nvPr>
            <p:ph idx="1"/>
          </p:nvPr>
        </p:nvSpPr>
        <p:spPr>
          <a:xfrm>
            <a:off x="685800" y="2366963"/>
            <a:ext cx="5055124" cy="3424237"/>
          </a:xfrm>
        </p:spPr>
        <p:txBody>
          <a:bodyPr rtlCol="0">
            <a:normAutofit/>
          </a:bodyPr>
          <a:lstStyle/>
          <a:p>
            <a:pPr eaLnBrk="1" fontAlgn="auto" hangingPunct="1">
              <a:spcAft>
                <a:spcPts val="0"/>
              </a:spcAft>
              <a:defRPr/>
            </a:pPr>
            <a:r>
              <a:rPr lang="en-US" dirty="0" smtClean="0">
                <a:latin typeface="Arial"/>
                <a:cs typeface="Arial"/>
              </a:rPr>
              <a:t>Client’s support system  </a:t>
            </a:r>
          </a:p>
          <a:p>
            <a:pPr eaLnBrk="1" fontAlgn="auto" hangingPunct="1">
              <a:spcAft>
                <a:spcPts val="0"/>
              </a:spcAft>
              <a:defRPr/>
            </a:pPr>
            <a:r>
              <a:rPr lang="en-US" dirty="0" smtClean="0">
                <a:latin typeface="Arial"/>
                <a:cs typeface="Arial"/>
              </a:rPr>
              <a:t>Sufficient food/shelter</a:t>
            </a:r>
          </a:p>
          <a:p>
            <a:pPr eaLnBrk="1" fontAlgn="auto" hangingPunct="1">
              <a:spcAft>
                <a:spcPts val="0"/>
              </a:spcAft>
              <a:defRPr/>
            </a:pPr>
            <a:r>
              <a:rPr lang="en-US" dirty="0" smtClean="0">
                <a:latin typeface="Arial"/>
                <a:cs typeface="Arial"/>
              </a:rPr>
              <a:t>Will protective </a:t>
            </a:r>
            <a:r>
              <a:rPr lang="en-US" i="1" dirty="0" smtClean="0">
                <a:latin typeface="Arial"/>
                <a:cs typeface="Arial"/>
              </a:rPr>
              <a:t>services</a:t>
            </a:r>
            <a:r>
              <a:rPr lang="en-US" dirty="0" smtClean="0">
                <a:latin typeface="Arial"/>
                <a:cs typeface="Arial"/>
              </a:rPr>
              <a:t> meet the client’s needs vs protective </a:t>
            </a:r>
            <a:r>
              <a:rPr lang="en-US" i="1" dirty="0" smtClean="0">
                <a:latin typeface="Arial"/>
                <a:cs typeface="Arial"/>
              </a:rPr>
              <a:t>placement</a:t>
            </a:r>
            <a:r>
              <a:rPr lang="en-US" dirty="0" smtClean="0">
                <a:latin typeface="Arial"/>
                <a:cs typeface="Arial"/>
              </a:rPr>
              <a:t>?</a:t>
            </a:r>
          </a:p>
          <a:p>
            <a:pPr eaLnBrk="1" fontAlgn="auto" hangingPunct="1">
              <a:spcAft>
                <a:spcPts val="0"/>
              </a:spcAft>
              <a:defRPr/>
            </a:pPr>
            <a:r>
              <a:rPr lang="en-US" dirty="0" smtClean="0">
                <a:latin typeface="Arial"/>
                <a:cs typeface="Arial"/>
              </a:rPr>
              <a:t>Reports of abuse?</a:t>
            </a:r>
          </a:p>
          <a:p>
            <a:pPr eaLnBrk="1" fontAlgn="auto" hangingPunct="1">
              <a:spcAft>
                <a:spcPts val="0"/>
              </a:spcAft>
              <a:defRPr/>
            </a:pPr>
            <a:r>
              <a:rPr lang="en-US" dirty="0" smtClean="0">
                <a:latin typeface="Arial"/>
                <a:cs typeface="Arial"/>
              </a:rPr>
              <a:t>Is the client incompetent and currently failing to meet basic needs?</a:t>
            </a:r>
          </a:p>
          <a:p>
            <a:pPr marL="0" indent="0" eaLnBrk="1" fontAlgn="auto" hangingPunct="1">
              <a:spcAft>
                <a:spcPts val="0"/>
              </a:spcAft>
              <a:buFont typeface="Arial" panose="020B0604020202020204" pitchFamily="34" charset="0"/>
              <a:buNone/>
              <a:defRPr/>
            </a:pPr>
            <a:endParaRPr lang="en-US" dirty="0"/>
          </a:p>
        </p:txBody>
      </p:sp>
      <p:pic>
        <p:nvPicPr>
          <p:cNvPr id="5" name="Picture 4" descr="10018936736_4bb3106a8f_b.jpg"/>
          <p:cNvPicPr>
            <a:picLocks noChangeAspect="1"/>
          </p:cNvPicPr>
          <p:nvPr/>
        </p:nvPicPr>
        <p:blipFill>
          <a:blip r:embed="rId3"/>
          <a:stretch>
            <a:fillRect/>
          </a:stretch>
        </p:blipFill>
        <p:spPr>
          <a:xfrm>
            <a:off x="6386407" y="2336918"/>
            <a:ext cx="2170444" cy="1742163"/>
          </a:xfrm>
          <a:prstGeom prst="rect">
            <a:avLst/>
          </a:prstGeom>
        </p:spPr>
      </p:pic>
    </p:spTree>
    <p:extLst>
      <p:ext uri="{BB962C8B-B14F-4D97-AF65-F5344CB8AC3E}">
        <p14:creationId xmlns:p14="http://schemas.microsoft.com/office/powerpoint/2010/main" val="23103160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593889"/>
            <a:ext cx="7886700" cy="1096802"/>
          </a:xfrm>
        </p:spPr>
        <p:txBody>
          <a:bodyPr>
            <a:noAutofit/>
          </a:bodyPr>
          <a:lstStyle/>
          <a:p>
            <a:r>
              <a:rPr lang="en-US" sz="5400" dirty="0" smtClean="0"/>
              <a:t/>
            </a:r>
            <a:br>
              <a:rPr lang="en-US" sz="5400" dirty="0" smtClean="0"/>
            </a:br>
            <a:r>
              <a:rPr lang="en-US" sz="5400" dirty="0" smtClean="0"/>
              <a:t>Signs </a:t>
            </a:r>
            <a:r>
              <a:rPr lang="en-US" sz="5400" dirty="0"/>
              <a:t>of Crisis:</a:t>
            </a:r>
            <a:br>
              <a:rPr lang="en-US" sz="5400" dirty="0"/>
            </a:br>
            <a:endParaRPr lang="en-US" sz="5400" dirty="0"/>
          </a:p>
        </p:txBody>
      </p:sp>
      <p:sp>
        <p:nvSpPr>
          <p:cNvPr id="3" name="Content Placeholder 2"/>
          <p:cNvSpPr>
            <a:spLocks noGrp="1"/>
          </p:cNvSpPr>
          <p:nvPr>
            <p:ph idx="1"/>
          </p:nvPr>
        </p:nvSpPr>
        <p:spPr>
          <a:xfrm>
            <a:off x="628650" y="1825625"/>
            <a:ext cx="7886700" cy="3811604"/>
          </a:xfrm>
        </p:spPr>
        <p:txBody>
          <a:bodyPr/>
          <a:lstStyle/>
          <a:p>
            <a:r>
              <a:rPr lang="en-US" dirty="0"/>
              <a:t>Disheveled appearance of person or property</a:t>
            </a:r>
          </a:p>
          <a:p>
            <a:r>
              <a:rPr lang="en-US" dirty="0"/>
              <a:t>Lack of food/inappropriate food</a:t>
            </a:r>
          </a:p>
          <a:p>
            <a:r>
              <a:rPr lang="en-US" dirty="0"/>
              <a:t>Hoarding</a:t>
            </a:r>
          </a:p>
          <a:p>
            <a:r>
              <a:rPr lang="en-US" dirty="0"/>
              <a:t>Infestation</a:t>
            </a:r>
          </a:p>
          <a:p>
            <a:r>
              <a:rPr lang="en-US" dirty="0"/>
              <a:t>Lack of utilities/bills not paid/stacked mail</a:t>
            </a:r>
          </a:p>
          <a:p>
            <a:r>
              <a:rPr lang="en-US" dirty="0"/>
              <a:t>Inability to execute plans…cognitively or physically</a:t>
            </a:r>
          </a:p>
          <a:p>
            <a:r>
              <a:rPr lang="en-US" dirty="0"/>
              <a:t>Frequent or inappropriate 9-1-1 calls</a:t>
            </a:r>
          </a:p>
          <a:p>
            <a:r>
              <a:rPr lang="en-US" dirty="0"/>
              <a:t>Inappropriate behaviors.. Wandering, accidents, falling, day/night, increased agitation, confusion, threatening, resistive, </a:t>
            </a:r>
            <a:r>
              <a:rPr lang="en-US" dirty="0" smtClean="0"/>
              <a:t>etc.…..</a:t>
            </a:r>
            <a:endParaRPr lang="en-US" dirty="0"/>
          </a:p>
          <a:p>
            <a:endParaRPr lang="en-US" dirty="0"/>
          </a:p>
        </p:txBody>
      </p:sp>
    </p:spTree>
    <p:extLst>
      <p:ext uri="{BB962C8B-B14F-4D97-AF65-F5344CB8AC3E}">
        <p14:creationId xmlns:p14="http://schemas.microsoft.com/office/powerpoint/2010/main" val="39295599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4864" y="388276"/>
            <a:ext cx="7886700" cy="1325563"/>
          </a:xfrm>
        </p:spPr>
        <p:txBody>
          <a:bodyPr/>
          <a:lstStyle/>
          <a:p>
            <a:r>
              <a:rPr lang="en-US" b="1" dirty="0" smtClean="0"/>
              <a:t>Reasons For Crisis</a:t>
            </a:r>
            <a:r>
              <a:rPr lang="en-US" dirty="0" smtClean="0"/>
              <a:t>:</a:t>
            </a:r>
            <a:endParaRPr lang="en-US" dirty="0"/>
          </a:p>
        </p:txBody>
      </p:sp>
      <p:sp>
        <p:nvSpPr>
          <p:cNvPr id="3" name="Content Placeholder 2"/>
          <p:cNvSpPr>
            <a:spLocks noGrp="1"/>
          </p:cNvSpPr>
          <p:nvPr>
            <p:ph idx="1"/>
          </p:nvPr>
        </p:nvSpPr>
        <p:spPr/>
        <p:txBody>
          <a:bodyPr>
            <a:normAutofit/>
          </a:bodyPr>
          <a:lstStyle/>
          <a:p>
            <a:r>
              <a:rPr lang="en-US" sz="2400" dirty="0" smtClean="0"/>
              <a:t>Lack of Support System? Loss </a:t>
            </a:r>
          </a:p>
          <a:p>
            <a:r>
              <a:rPr lang="en-US" sz="2400" dirty="0" smtClean="0"/>
              <a:t>Isolation</a:t>
            </a:r>
          </a:p>
          <a:p>
            <a:r>
              <a:rPr lang="en-US" sz="2400" dirty="0" smtClean="0"/>
              <a:t>Denial of Situation</a:t>
            </a:r>
          </a:p>
          <a:p>
            <a:r>
              <a:rPr lang="en-US" sz="2400" dirty="0" smtClean="0"/>
              <a:t>Lack of Planning</a:t>
            </a:r>
          </a:p>
          <a:p>
            <a:r>
              <a:rPr lang="en-US" sz="2400" dirty="0" smtClean="0"/>
              <a:t>Increasing Inability to Meet Needs/Declining ability</a:t>
            </a:r>
          </a:p>
          <a:p>
            <a:r>
              <a:rPr lang="en-US" sz="2400" dirty="0" smtClean="0"/>
              <a:t>Lack of medical follow up</a:t>
            </a:r>
          </a:p>
          <a:p>
            <a:r>
              <a:rPr lang="en-US" sz="2400" dirty="0" smtClean="0"/>
              <a:t>Lack of knowledge </a:t>
            </a:r>
          </a:p>
          <a:p>
            <a:r>
              <a:rPr lang="en-US" sz="2400" dirty="0" smtClean="0"/>
              <a:t>Resistive to assistance/outside intervention</a:t>
            </a:r>
          </a:p>
          <a:p>
            <a:endParaRPr lang="en-US" sz="2400" dirty="0"/>
          </a:p>
        </p:txBody>
      </p:sp>
    </p:spTree>
    <p:extLst>
      <p:ext uri="{BB962C8B-B14F-4D97-AF65-F5344CB8AC3E}">
        <p14:creationId xmlns:p14="http://schemas.microsoft.com/office/powerpoint/2010/main" val="4007871913"/>
      </p:ext>
    </p:extLst>
  </p:cSld>
  <p:clrMapOvr>
    <a:masterClrMapping/>
  </p:clrMapOvr>
  <p:timing>
    <p:tnLst>
      <p:par>
        <p:cTn id="1" dur="indefinite" restart="never" nodeType="tmRoot"/>
      </p:par>
    </p:tnLst>
  </p:timing>
</p:sld>
</file>

<file path=ppt/theme/theme1.xml><?xml version="1.0" encoding="utf-8"?>
<a:theme xmlns:a="http://schemas.openxmlformats.org/drawingml/2006/main" name="Theme1">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1" id="{4701E6FD-9909-4047-8557-C5AAD9884AB7}" vid="{F454B371-3B96-4A12-8FC1-9BC4146055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Theme1</Template>
  <TotalTime>49</TotalTime>
  <Words>2084</Words>
  <Application>Microsoft Office PowerPoint</Application>
  <PresentationFormat>On-screen Show (4:3)</PresentationFormat>
  <Paragraphs>239</Paragraphs>
  <Slides>24</Slides>
  <Notes>16</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24</vt:i4>
      </vt:variant>
    </vt:vector>
  </HeadingPairs>
  <TitlesOfParts>
    <vt:vector size="34" baseType="lpstr">
      <vt:lpstr>Arial Unicode MS</vt:lpstr>
      <vt:lpstr>Arial</vt:lpstr>
      <vt:lpstr>Calibri</vt:lpstr>
      <vt:lpstr>Calibri Light</vt:lpstr>
      <vt:lpstr>Century Gothic</vt:lpstr>
      <vt:lpstr>Garamond</vt:lpstr>
      <vt:lpstr>Times New Roman</vt:lpstr>
      <vt:lpstr>Wingdings</vt:lpstr>
      <vt:lpstr>Theme1</vt:lpstr>
      <vt:lpstr>Office Theme</vt:lpstr>
      <vt:lpstr>Elder Abuse and Chapter 55</vt:lpstr>
      <vt:lpstr> AT RISK ADULTS AND AT RISK ELDERS</vt:lpstr>
      <vt:lpstr>PowerPoint Presentation</vt:lpstr>
      <vt:lpstr>  observable  quantifiable  </vt:lpstr>
      <vt:lpstr>Physical Factors</vt:lpstr>
      <vt:lpstr>Environmental factors</vt:lpstr>
      <vt:lpstr>Social/Economic factors</vt:lpstr>
      <vt:lpstr> Signs of Crisis: </vt:lpstr>
      <vt:lpstr>Reasons For Crisis:</vt:lpstr>
      <vt:lpstr>Responding – What happens next? </vt:lpstr>
      <vt:lpstr>RESPONDING – What to do?</vt:lpstr>
      <vt:lpstr>RESPONDING – What to do?</vt:lpstr>
      <vt:lpstr>RESPONDING – What to do?</vt:lpstr>
      <vt:lpstr>Standards of Dangerousness Required for Involuntary Civil Commitment</vt:lpstr>
      <vt:lpstr> Who to call?</vt:lpstr>
      <vt:lpstr>  The Helen E.F. case  </vt:lpstr>
      <vt:lpstr> Why Chapter 55</vt:lpstr>
      <vt:lpstr>PowerPoint Presentation</vt:lpstr>
      <vt:lpstr>PowerPoint Presentation</vt:lpstr>
      <vt:lpstr>Criteria for Emergency Protective Placement</vt:lpstr>
      <vt:lpstr>Chapter 55 Candidate</vt:lpstr>
      <vt:lpstr>PowerPoint Presentation</vt:lpstr>
      <vt:lpstr>Who to Call</vt:lpstr>
      <vt:lpstr>Questions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55 Emergency Protective Placement &amp; Protective Services</dc:title>
  <dc:creator>LaCaze, Dinah</dc:creator>
  <cp:lastModifiedBy>LaCaze, Dinah</cp:lastModifiedBy>
  <cp:revision>6</cp:revision>
  <dcterms:created xsi:type="dcterms:W3CDTF">2017-06-01T13:32:13Z</dcterms:created>
  <dcterms:modified xsi:type="dcterms:W3CDTF">2017-06-01T15:48:04Z</dcterms:modified>
</cp:coreProperties>
</file>